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11" r:id="rId3"/>
    <p:sldId id="331" r:id="rId4"/>
    <p:sldId id="328" r:id="rId5"/>
    <p:sldId id="329" r:id="rId6"/>
    <p:sldId id="348" r:id="rId7"/>
    <p:sldId id="330" r:id="rId8"/>
    <p:sldId id="355" r:id="rId9"/>
    <p:sldId id="358" r:id="rId10"/>
    <p:sldId id="357" r:id="rId11"/>
    <p:sldId id="324" r:id="rId12"/>
    <p:sldId id="310" r:id="rId13"/>
    <p:sldId id="262" r:id="rId14"/>
    <p:sldId id="284" r:id="rId15"/>
    <p:sldId id="356" r:id="rId16"/>
    <p:sldId id="263" r:id="rId17"/>
    <p:sldId id="336" r:id="rId18"/>
    <p:sldId id="337" r:id="rId19"/>
    <p:sldId id="342" r:id="rId20"/>
    <p:sldId id="338" r:id="rId21"/>
    <p:sldId id="339" r:id="rId22"/>
    <p:sldId id="340" r:id="rId23"/>
    <p:sldId id="341" r:id="rId24"/>
    <p:sldId id="345" r:id="rId25"/>
    <p:sldId id="279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0:58:5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23:44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170 752 24575,'1'-44'0,"0"27"0,0 1 0,-1-1 0,-1 0 0,-1 1 0,0-1 0,-1 1 0,-7-22 0,7 27 0,0 0 0,1 0 0,1 0 0,-1-1 0,2-15 0,-4-21 0,0-1 0,2 0 0,4-50 0,0 12 0,-2 7 0,0 46 0,0 26 0,0 9 0,2 49 0,-1-31 0,0 0 0,-1 0 0,-1 0 0,-6 32 0,3-40 0,0-1 0,0 0 0,-9 13 0,-6 14 0,-22 27 0,26-31 0,6-16 0,1 1 0,-9 28 0,21-82 0,-5 33 0,1 0 0,0-1 0,0 1 0,0 0 0,0 0 0,1-1 0,-1 1 0,1 0 0,0 0 0,0 0 0,0 0 0,0 0 0,1 0 0,-1 0 0,1 0 0,0 0 0,0 1 0,0-1 0,0 1 0,0-1 0,0 1 0,4-3 0,1-1 0,-1-1 0,1 0 0,-1 0 0,0 0 0,-1-1 0,0 0 0,0 0 0,7-16 0,12-21 0,-21 40 0,-1 1 0,0-1 0,0 0 0,0 0 0,-1 0 0,1 0 0,-1-1 0,-1 1 0,1-9 0,-2-54 0,-1 27 0,2 10 0,0 28 0,0 5 0,0 17 0,-1 14 0,3 0 0,5 34 0,-2-43 0,1-1 0,1 0 0,2 0 0,19 38 0,-26-56 0,9 16 0,19 30 0,-21-30 0,-8-19 0,-1-1 0,1 1 0,0 0 0,0 0 0,0 0 0,0 0 0,0-1 0,0 1 0,0 0 0,0-1 0,1 1 0,-1-1 0,1 0 0,-1 1 0,1-1 0,2 2 0,11 7 0,-22-7 0,4-4 0,-1 1 0,1-1 0,0 0 0,0 0 0,0 0 0,0 0 0,0-1 0,-6-2 0,7 1 0,-1 1 0,0 0 0,0 1 0,-1-1 0,1 0 0,0 1 0,-1 0 0,1 0 0,0 0 0,-1 0 0,1 1 0,-1-1 0,-6 1 0,1 0 0,0 1 0,0 1 0,-17 4 0,17-3 0,-1-1 0,1 0 0,-1 0 0,-12 0 0,-27-3 0,49 0 0,0 1 0,0-1 0,0 1 0,-1-1 0,1 0 0,0 1 0,0-1 0,0 1 0,0-1 0,0 0 0,0 1 0,0-1 0,0 1 0,0-1 0,0 0 0,1 1 0,-1-1 0,0 1 0,0-1 0,0 1 0,1-1 0,-1 0 0,0 1 0,1-1 0,-1 1 0,0 0 0,1-1 0,-1 1 0,1-1 0,0 0 0,12-18 0,-3 8 0,0 0 0,0 0 0,22-17 0,-20 16 0,-3 4 0,-9 9 0,1-1 0,0 0 0,0 0 0,0 1 0,-1-1 0,1 1 0,0-1 0,-1 0 0,1 1 0,0-1 0,-1 1 0,1 0 0,-1-1 0,1 1 0,-1 0 0,1-1 0,-1 1 0,1 0 0,0 1 0,4 6 0,-2-4 0,0 1 0,0-1 0,0 1 0,0 0 0,-1 0 0,0 0 0,0 0 0,0 0 0,-1 0 0,1 1 0,0 6 0,-2-11 0,0 1 0,0-1 0,0 0 0,0 1 0,0-1 0,1 0 0,-1 1 0,1-1 0,-1 0 0,1 1 0,0-1 0,-1 0 0,1 0 0,0 0 0,0 0 0,0 1 0,-1-1 0,1-1 0,0 1 0,1 0 0,-1 0 0,0 0 0,0 0 0,0-1 0,0 1 0,1 0 0,-1-1 0,0 1 0,1-1 0,-1 0 0,0 1 0,1-1 0,-1 0 0,0 0 0,1 0 0,-1 0 0,1 0 0,-1 0 0,0 0 0,1 0 0,-1-1 0,0 1 0,1-1 0,-1 1 0,0-1 0,1 1 0,-1-1 0,0 1 0,0-1 0,0 0 0,0 0 0,0 0 0,0 0 0,0 0 0,0 0 0,0 0 0,0 0 0,0 0 0,0 0 0,-1 0 0,1-1 0,0 1 0,-1 0 0,1-1 0,-1 1 0,0 0 0,1-1 0,-1 1 0,0-2 0,0-2 0,0-1 0,-1 1 0,1-1 0,-1 1 0,-1-1 0,1 1 0,-1 0 0,-3-7 0,-7-30 0,-17-191 0,28 206 0,2 19 0,-1 0 0,0 0 0,-1 0 0,-1-10 0,1 16 0,1 1 0,0-1 0,-1 1 0,1 0 0,-1-1 0,1 1 0,-1 0 0,0 0 0,1-1 0,-1 1 0,0 0 0,0 0 0,0 0 0,0 0 0,0 0 0,0 0 0,0 0 0,0 0 0,-1 1 0,1-1 0,0 0 0,-1 1 0,1-1 0,0 1 0,-1-1 0,1 1 0,0-1 0,-1 1 0,-1 0 0,2 0 0,-1 0 0,1 1 0,-1-1 0,1 1 0,0-1 0,0 1 0,-1 0 0,1-1 0,0 1 0,0 0 0,0 0 0,-1 0 0,1 0 0,0 0 0,0 0 0,0 0 0,1 0 0,-1 0 0,0 0 0,0 1 0,1-1 0,-1 0 0,1 0 0,-1 1 0,1-1 0,-1 1 0,1-1 0,0 0 0,0 1 0,-1-1 0,1 3 0,-4 46 0,2-24 0,-1-1 0,-11 48 0,10-59 0,1-5 0,0 1 0,-1-1 0,-1 0 0,-8 13 0,7-11 0,5-10 0,0 1 0,-1 0 0,1-1 0,-1 1 0,1-1 0,-1 0 0,0 1 0,1-1 0,-1 0 0,0 0 0,-2 1 0,2-1 0,0 0 0,0 0 0,0 0 0,1 0 0,-1 1 0,0-1 0,0 1 0,1-1 0,-1 1 0,1 0 0,-3 3 0,3-4 0,0 1 0,0 0 0,0 0 0,0 0 0,0 0 0,0 0 0,0 0 0,1 0 0,-1 1 0,1-1 0,0 0 0,-1 0 0,1 0 0,0 1 0,0-1 0,1 0 0,-1 0 0,0 0 0,1 3 0,1-2 0,0-1 0,0 1 0,0 0 0,0-1 0,0 0 0,0 0 0,1 1 0,-1-1 0,1 0 0,0-1 0,-1 1 0,5 1 0,-6-2 0,41 20 0,-40-21 0,-1 1 0,0 0 0,0-1 0,1 1 0,-1-1 0,1 1 0,-1-1 0,0 0 0,1 0 0,-1 1 0,0-1 0,1 0 0,-1 0 0,1 0 0,-1-1 0,0 1 0,1 0 0,-1 0 0,1-1 0,-1 1 0,0-1 0,1 1 0,-1-1 0,0 0 0,0 1 0,0-1 0,1 0 0,0-1 0,-1 1 0,-1 0 0,0 0 0,0 0 0,0 0 0,0 0 0,0 1 0,0-1 0,0 0 0,0 0 0,0 0 0,0 0 0,0 0 0,-1 0 0,1 1 0,0-1 0,-1 0 0,1 0 0,0 0 0,-1 1 0,1-1 0,-1 0 0,1 1 0,-1-1 0,0 0 0,1 1 0,-1-1 0,0 1 0,1-1 0,-2 0 0,-26-20 0,18 15 0,9 4 0,-1 1 0,1 0 0,0 0 0,0-1 0,0 1 0,0-1 0,0 1 0,1-1 0,-1 1 0,0-1 0,1 1 0,-1-1 0,1 0 0,-1 1 0,1-1 0,0 0 0,0 1 0,0-1 0,0-2 0,6-37 0,-1 9 0,-4 18 0,1 0 0,1 0 0,0 0 0,0 1 0,10-24 0,7-24 0,-20 61 0,0 0 0,0 0 0,0 0 0,0 0 0,-1 0 0,1 0 0,0 0 0,0 0 0,0 0 0,0 0 0,0 0 0,0 0 0,0 0 0,0 0 0,0 0 0,0 0 0,0 0 0,0 0 0,0 0 0,-1 0 0,1 0 0,0 0 0,0 0 0,0 0 0,0 0 0,0 0 0,0 0 0,0 0 0,0 0 0,0 0 0,0 0 0,0-1 0,0 1 0,0 0 0,0 0 0,0 0 0,0 0 0,0 0 0,0 0 0,0 0 0,0 0 0,0 0 0,0 0 0,0 0 0,0 0 0,0 0 0,0-1 0,0 1 0,0 0 0,0 0 0,0 0 0,0 0 0,0 0 0,0 0 0,0 0 0,0 0 0,0 0 0,-7 8 0,-6 16 0,3 35 0,8-40 0,-1 0 0,-1 0 0,-11 32 0,15-50 0,0 0 0,-1 0 0,1 0 0,-1 0 0,1 0 0,-1 0 0,1-1 0,-1 1 0,0 0 0,1 0 0,-1 0 0,0-1 0,0 1 0,0 0 0,1-1 0,-1 1 0,0-1 0,0 1 0,0-1 0,0 1 0,0-1 0,0 1 0,0-1 0,0 0 0,-1 0 0,1 0 0,1 0 0,-1 0 0,1-1 0,-1 1 0,1 0 0,-1-1 0,1 1 0,0 0 0,-1-1 0,1 1 0,0-1 0,-1 1 0,1-1 0,0 1 0,-1-1 0,1 1 0,0-1 0,0 1 0,-1-1 0,1 1 0,0-1 0,0 0 0,0 1 0,0-1 0,0 1 0,0-1 0,0 1 0,0-1 0,0 0 0,0 1 0,0-1 0,0 1 0,0-1 0,1 1 0,-1-1 0,0 1 0,0-1 0,1 1 0,-1-1 0,0 1 0,1-1 0,-1 1 0,1-1 0,14-41 0,11-22 0,23-34 0,-49 97 0,1 0 0,-1-1 0,1 1 0,0 0 0,0-1 0,-1 1 0,1 0 0,0 0 0,0 0 0,0 0 0,1 0 0,-1 0 0,0 0 0,0 0 0,0 1 0,1-1 0,-1 0 0,0 1 0,1-1 0,-1 1 0,1-1 0,-1 1 0,2-1 0,-2 2 0,0-1 0,0 0 0,0 1 0,0-1 0,0 1 0,-1 0 0,1-1 0,0 1 0,0 0 0,-1-1 0,1 1 0,0 0 0,-1 0 0,1 0 0,-1-1 0,1 1 0,-1 0 0,1 0 0,-1 0 0,0 0 0,1 0 0,-1 0 0,0 0 0,0 0 0,0 0 0,0 0 0,0 0 0,0 0 0,0 0 0,0 0 0,0 0 0,0 1 0,-1 15 0,0-13 0,1 0 0,-1 0 0,1 0 0,0 0 0,1 0 0,-1 0 0,0-1 0,1 1 0,0 0 0,0 0 0,0 0 0,1-1 0,3 7 0,-2-3 0,1 0 0,-1-1 0,0 1 0,0 0 0,-1 1 0,0-1 0,2 11 0,8 27 0,-7-36 0,0 0 0,0 0 0,1-1 0,6 8 0,-5-8 0,-1 1 0,0-1 0,-1 1 0,5 10 0,8 25 0,-18-44 0,0 0 0,1-1 0,-1 1 0,0 0 0,1-1 0,-1 1 0,0 0 0,1-1 0,-1 1 0,0 0 0,1-1 0,-1 1 0,0-1 0,0 1 0,0 0 0,1-1 0,-1 1 0,0-1 0,0 1 0,0-1 0,0 1 0,0-1 0,0 1 0,0 0 0,0-1 0,0 1 0,0-1 0,0 1 0,0-1 0,0 1 0,-1-1 0,3-21 0,-14-21 0,2 8 0,8 28 0,0 0 0,-1 0 0,1 0 0,-1 1 0,-5-8 0,4 7 0,1-1 0,0 1 0,0 0 0,-3-11 0,-3-22 0,-7-36 0,15 71 0,-1 0 0,1 1 0,-1-1 0,0 1 0,0-1 0,0 1 0,-1 0 0,1-1 0,-7-6 0,-1-2 0,10 13 0,0 0 0,0 0 0,0-1 0,0 1 0,0 0 0,0 0 0,0 0 0,0 0 0,0 0 0,0 0 0,0 0 0,0 0 0,0 0 0,0 0 0,0 0 0,0 0 0,-1 0 0,1 0 0,0-1 0,0 1 0,0 0 0,0 0 0,0 0 0,0 0 0,0 0 0,0 0 0,0 0 0,0 0 0,-1 0 0,1 0 0,0 0 0,0 0 0,0 0 0,0 0 0,0 0 0,0 0 0,0 0 0,0 0 0,0 0 0,-1 1 0,1-1 0,0 0 0,0 0 0,0 0 0,0 0 0,0 0 0,0 0 0,0 0 0,0 0 0,0 0 0,0 0 0,0 0 0,0 0 0,0 0 0,0 0 0,0 1 0,0-1 0,0 0 0,-1 0 0,1 0 0,0 0 0,0 0 0,0 0 0,0 0 0,0 0 0,0 0 0,0 1 0,0-1 0,0 0 0,-2 13 0,2 15 0,2-5 0,1 0 0,0 0 0,2 0 0,1 0 0,12 30 0,40 33 0,-33-12 0,-24-72 8,0-1 0,0 1 0,0-1 0,0 0 0,0 1 0,0-1 0,0 0 0,1 0 0,-1 0 0,0 0 0,1 0-1,-1 0 1,2 0 0,-1 0-100,-1 0 0,1-1-1,-1 1 1,0 0 0,0 0 0,1 0-1,-1 0 1,0 0 0,0 0 0,0 1-1,0-1 1,0 0 0,0 0 0,0 1-1,0 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9FD83-E35D-4D68-80A1-D34421D38DB3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285F0-B8F5-45C7-BBDB-DAC762D45C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48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285F0-B8F5-45C7-BBDB-DAC762D45C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9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39E7-2EFE-8228-F79A-F40C0100A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01113-C773-D96A-BE4C-2852B2EAC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A1A28-E8B4-93EE-41C2-92466083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518B-8C5C-A46D-747E-79C737C4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AF81B-DDC9-3EF1-7C9E-DCD4A21D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9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A2EB-EB5E-264E-AD5D-2E4AF5F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CC24F-92F6-DC0C-0FA5-6C0585EE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F507-3022-50BF-1724-4758818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97963-03A4-88ED-D886-978E8444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CB0E-0DD2-9224-546A-08CD7FB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98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04B5C-991F-2FD3-170D-5B74D264B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6606A-C2C3-38FC-3447-04080D05F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0747-5233-D7D6-754E-57376FF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9DD7-DADC-B305-F426-91485F46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CDED-A3C7-E31A-F15D-7EC6E7EF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6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9B08-DFAA-FBD5-12CF-BEBE106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B15E8-EE36-A44C-E264-9BDA475F6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8228-C861-D1C3-B70A-5737C280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92BFF-D84D-A4AD-D084-4DB97F72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4FAA-78B6-718B-D99A-603C499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0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266B-29EF-67CB-7476-E7D44758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ED427-BAA8-6363-1273-8CDD76B85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1682-FD53-8FD9-53F0-663AA4B5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45AFD-18E4-C35F-F6EA-90B64577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A3830-66B0-4E0F-84C5-AC968756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2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F7CC-7353-F780-4476-7E276A59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E0D3-AF26-8228-8CC5-D84AC50B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88C24-FF9A-DD85-A3B4-88D4E039A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5A184-1DCB-6E3B-EA99-507D47EC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7CC80-7E19-A8F7-8ACA-1D8A5672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A6395-E3E8-5055-C333-52F4813B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7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20C-FA21-2110-B08C-CD42E807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B3485-774E-4283-ED46-5B748D3A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746E7-5B5B-F14A-FF55-59407A918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7A5CC-14D2-8808-0573-3A8B8F81E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3BF8E-67BC-6D67-C55C-6D6A7E145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3A323-B43F-3008-8D01-9198AB8A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EBB08-9F25-7577-B3B7-89F1F891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32DF6-6508-34A6-08AA-E940216A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81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8E56-8FCA-5586-A33C-A86D0989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8B3C8-431A-917E-598C-F53DBACA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908DD-2428-2C72-86BA-FE3D3EBE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529A0-960C-AE23-0B24-BC555A36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9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60AE2-872C-960E-474C-C8444295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4FD17-0E6C-6499-E4D5-3EB154C9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4F21-1524-0625-425C-C635DF43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81F9-80FF-77FF-5EFA-2C383BAC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7D48-11C5-4EFC-A9E3-6B325C8E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5B85-A4FA-7AF2-B53F-200A8AA05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73D75-7BA7-6315-8088-270F955C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C2F50-545A-EC05-122F-106E4065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59EEF-7352-FD4F-94EA-38FE4580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4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260B-8CEB-D420-E0E0-E950EBBD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1A7F5-3DE6-DDB7-1C2F-9C1F76FA1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77791-0A40-0D86-A7DB-1599BF53C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53B34-EBC2-0D42-2E1F-DBF03FA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7110B-3172-84FB-81A6-7C20C3A3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AFD2A-AA97-A9FA-4D81-A9F7A88C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13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F19DF-94FC-0BF7-4553-1EEE04AE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539C-EEE3-CE85-081F-725771DB5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899F-B4AE-9F60-D82E-AC9809A80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4E330-D069-45AC-93D6-5C263A570A54}" type="datetimeFigureOut">
              <a:rPr lang="en-GB" smtClean="0"/>
              <a:t>23/09/2023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D65AC-0EA1-6A37-7B7E-9791566A1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7D874-F466-FF14-7EDE-E144B8F9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2E2C-A8D6-4662-A0E4-C84E4BDF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0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yulia-petrova@github.io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0.png"/><Relationship Id="rId7" Type="http://schemas.openxmlformats.org/officeDocument/2006/relationships/image" Target="../media/image1.jpg"/><Relationship Id="rId12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48.png"/><Relationship Id="rId10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g"/><Relationship Id="rId12" Type="http://schemas.openxmlformats.org/officeDocument/2006/relationships/image" Target="../media/image66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48.png"/><Relationship Id="rId10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customXml" Target="../ink/ink1.xml"/><Relationship Id="rId3" Type="http://schemas.openxmlformats.org/officeDocument/2006/relationships/image" Target="../media/image651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2.png"/><Relationship Id="rId5" Type="http://schemas.openxmlformats.org/officeDocument/2006/relationships/image" Target="../media/image671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661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3.png"/><Relationship Id="rId3" Type="http://schemas.openxmlformats.org/officeDocument/2006/relationships/image" Target="../media/image77.png"/><Relationship Id="rId21" Type="http://schemas.openxmlformats.org/officeDocument/2006/relationships/image" Target="../media/image74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2.pn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20" Type="http://schemas.openxmlformats.org/officeDocument/2006/relationships/customXml" Target="../ink/ink2.xml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91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23" Type="http://schemas.openxmlformats.org/officeDocument/2006/relationships/image" Target="../media/image70.png"/><Relationship Id="rId28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image" Target="../media/image1.jpg"/><Relationship Id="rId4" Type="http://schemas.openxmlformats.org/officeDocument/2006/relationships/image" Target="../media/image78.png"/><Relationship Id="rId9" Type="http://schemas.openxmlformats.org/officeDocument/2006/relationships/image" Target="../media/image300.png"/><Relationship Id="rId14" Type="http://schemas.openxmlformats.org/officeDocument/2006/relationships/image" Target="../media/image86.png"/><Relationship Id="rId22" Type="http://schemas.openxmlformats.org/officeDocument/2006/relationships/image" Target="../media/image69.png"/><Relationship Id="rId27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87.png"/><Relationship Id="rId18" Type="http://schemas.openxmlformats.org/officeDocument/2006/relationships/customXml" Target="../ink/ink3.xml"/><Relationship Id="rId26" Type="http://schemas.openxmlformats.org/officeDocument/2006/relationships/image" Target="../media/image95.png"/><Relationship Id="rId3" Type="http://schemas.openxmlformats.org/officeDocument/2006/relationships/image" Target="../media/image77.png"/><Relationship Id="rId21" Type="http://schemas.openxmlformats.org/officeDocument/2006/relationships/image" Target="../media/image7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1.jpg"/><Relationship Id="rId25" Type="http://schemas.openxmlformats.org/officeDocument/2006/relationships/image" Target="../media/image94.png"/><Relationship Id="rId2" Type="http://schemas.openxmlformats.org/officeDocument/2006/relationships/image" Target="../media/image97.png"/><Relationship Id="rId16" Type="http://schemas.openxmlformats.org/officeDocument/2006/relationships/image" Target="../media/image90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3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2.png"/><Relationship Id="rId10" Type="http://schemas.openxmlformats.org/officeDocument/2006/relationships/image" Target="../media/image84.png"/><Relationship Id="rId19" Type="http://schemas.openxmlformats.org/officeDocument/2006/relationships/image" Target="../media/image7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9.png"/><Relationship Id="rId27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781.png"/><Relationship Id="rId18" Type="http://schemas.openxmlformats.org/officeDocument/2006/relationships/image" Target="../media/image830.png"/><Relationship Id="rId3" Type="http://schemas.openxmlformats.org/officeDocument/2006/relationships/image" Target="../media/image78.gif"/><Relationship Id="rId21" Type="http://schemas.openxmlformats.org/officeDocument/2006/relationships/image" Target="../media/image861.png"/><Relationship Id="rId7" Type="http://schemas.openxmlformats.org/officeDocument/2006/relationships/image" Target="../media/image721.png"/><Relationship Id="rId12" Type="http://schemas.openxmlformats.org/officeDocument/2006/relationships/image" Target="../media/image771.png"/><Relationship Id="rId17" Type="http://schemas.openxmlformats.org/officeDocument/2006/relationships/image" Target="../media/image820.png"/><Relationship Id="rId2" Type="http://schemas.openxmlformats.org/officeDocument/2006/relationships/image" Target="../media/image682.png"/><Relationship Id="rId16" Type="http://schemas.openxmlformats.org/officeDocument/2006/relationships/image" Target="../media/image811.png"/><Relationship Id="rId20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11" Type="http://schemas.openxmlformats.org/officeDocument/2006/relationships/image" Target="../media/image760.png"/><Relationship Id="rId5" Type="http://schemas.openxmlformats.org/officeDocument/2006/relationships/image" Target="../media/image1.jpg"/><Relationship Id="rId15" Type="http://schemas.openxmlformats.org/officeDocument/2006/relationships/image" Target="../media/image801.png"/><Relationship Id="rId23" Type="http://schemas.openxmlformats.org/officeDocument/2006/relationships/image" Target="../media/image103.png"/><Relationship Id="rId10" Type="http://schemas.openxmlformats.org/officeDocument/2006/relationships/image" Target="../media/image751.png"/><Relationship Id="rId19" Type="http://schemas.openxmlformats.org/officeDocument/2006/relationships/image" Target="../media/image842.png"/><Relationship Id="rId4" Type="http://schemas.openxmlformats.org/officeDocument/2006/relationships/image" Target="../media/image101.png"/><Relationship Id="rId9" Type="http://schemas.openxmlformats.org/officeDocument/2006/relationships/image" Target="../media/image741.png"/><Relationship Id="rId14" Type="http://schemas.openxmlformats.org/officeDocument/2006/relationships/image" Target="../media/image790.png"/><Relationship Id="rId22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40.png"/><Relationship Id="rId7" Type="http://schemas.openxmlformats.org/officeDocument/2006/relationships/image" Target="../media/image10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1" Type="http://schemas.openxmlformats.org/officeDocument/2006/relationships/image" Target="../media/image106.png"/><Relationship Id="rId5" Type="http://schemas.openxmlformats.org/officeDocument/2006/relationships/image" Target="../media/image561.png"/><Relationship Id="rId10" Type="http://schemas.openxmlformats.org/officeDocument/2006/relationships/image" Target="../media/image1.jpg"/><Relationship Id="rId4" Type="http://schemas.openxmlformats.org/officeDocument/2006/relationships/image" Target="../media/image550.png"/><Relationship Id="rId9" Type="http://schemas.openxmlformats.org/officeDocument/2006/relationships/image" Target="../media/image60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1.png"/><Relationship Id="rId18" Type="http://schemas.openxmlformats.org/officeDocument/2006/relationships/image" Target="../media/image110.png"/><Relationship Id="rId7" Type="http://schemas.openxmlformats.org/officeDocument/2006/relationships/image" Target="../media/image631.png"/><Relationship Id="rId12" Type="http://schemas.openxmlformats.org/officeDocument/2006/relationships/image" Target="../media/image681.png"/><Relationship Id="rId17" Type="http://schemas.openxmlformats.org/officeDocument/2006/relationships/image" Target="../media/image100.png"/><Relationship Id="rId16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109.png"/><Relationship Id="rId5" Type="http://schemas.openxmlformats.org/officeDocument/2006/relationships/image" Target="../media/image1.jpg"/><Relationship Id="rId15" Type="http://schemas.openxmlformats.org/officeDocument/2006/relationships/image" Target="../media/image711.png"/><Relationship Id="rId10" Type="http://schemas.openxmlformats.org/officeDocument/2006/relationships/image" Target="../media/image108.png"/><Relationship Id="rId19" Type="http://schemas.openxmlformats.org/officeDocument/2006/relationships/image" Target="../media/image111.png"/><Relationship Id="rId4" Type="http://schemas.openxmlformats.org/officeDocument/2006/relationships/image" Target="../media/image520.png"/><Relationship Id="rId9" Type="http://schemas.openxmlformats.org/officeDocument/2006/relationships/image" Target="../media/image107.png"/><Relationship Id="rId14" Type="http://schemas.openxmlformats.org/officeDocument/2006/relationships/image" Target="../media/image7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1.jp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10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0.png"/><Relationship Id="rId5" Type="http://schemas.openxmlformats.org/officeDocument/2006/relationships/image" Target="../media/image650.png"/><Relationship Id="rId10" Type="http://schemas.openxmlformats.org/officeDocument/2006/relationships/image" Target="../media/image75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7" Type="http://schemas.openxmlformats.org/officeDocument/2006/relationships/image" Target="../media/image1.jp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810.png"/><Relationship Id="rId7" Type="http://schemas.openxmlformats.org/officeDocument/2006/relationships/image" Target="../media/image84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115.png"/><Relationship Id="rId5" Type="http://schemas.openxmlformats.org/officeDocument/2006/relationships/image" Target="../media/image1110.png"/><Relationship Id="rId10" Type="http://schemas.openxmlformats.org/officeDocument/2006/relationships/image" Target="../media/image114.png"/><Relationship Id="rId4" Type="http://schemas.openxmlformats.org/officeDocument/2006/relationships/image" Target="../media/image1100.png"/><Relationship Id="rId9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921.png"/><Relationship Id="rId7" Type="http://schemas.openxmlformats.org/officeDocument/2006/relationships/image" Target="../media/image116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1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7" Type="http://schemas.openxmlformats.org/officeDocument/2006/relationships/image" Target="../media/image1.jp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119.png"/><Relationship Id="rId5" Type="http://schemas.openxmlformats.org/officeDocument/2006/relationships/image" Target="../media/image982.png"/><Relationship Id="rId10" Type="http://schemas.openxmlformats.org/officeDocument/2006/relationships/image" Target="../media/image981.png"/><Relationship Id="rId4" Type="http://schemas.openxmlformats.org/officeDocument/2006/relationships/image" Target="../media/image972.png"/><Relationship Id="rId9" Type="http://schemas.openxmlformats.org/officeDocument/2006/relationships/image" Target="../media/image97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11" Type="http://schemas.openxmlformats.org/officeDocument/2006/relationships/image" Target="../media/image120.png"/><Relationship Id="rId5" Type="http://schemas.openxmlformats.org/officeDocument/2006/relationships/image" Target="../media/image1020.png"/><Relationship Id="rId10" Type="http://schemas.openxmlformats.org/officeDocument/2006/relationships/image" Target="../media/image1060.png"/><Relationship Id="rId9" Type="http://schemas.openxmlformats.org/officeDocument/2006/relationships/image" Target="../media/image10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nvaka.github.io/fieldplay" TargetMode="External"/><Relationship Id="rId2" Type="http://schemas.openxmlformats.org/officeDocument/2006/relationships/hyperlink" Target="https://visualpde.com/sim/?preset=travellingWave1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jp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jpeg"/><Relationship Id="rId5" Type="http://schemas.openxmlformats.org/officeDocument/2006/relationships/image" Target="../media/image15.png"/><Relationship Id="rId10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11" Type="http://schemas.openxmlformats.org/officeDocument/2006/relationships/image" Target="../media/image1.jpg"/><Relationship Id="rId5" Type="http://schemas.openxmlformats.org/officeDocument/2006/relationships/image" Target="../media/image31.png"/><Relationship Id="rId10" Type="http://schemas.openxmlformats.org/officeDocument/2006/relationships/hyperlink" Target="https://visualpde.com/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6.png"/><Relationship Id="rId5" Type="http://schemas.openxmlformats.org/officeDocument/2006/relationships/image" Target="../media/image4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7" Type="http://schemas.openxmlformats.org/officeDocument/2006/relationships/image" Target="../media/image3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E70-1173-5BE5-DC25-43C82BE6A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4890" y="206387"/>
            <a:ext cx="6676103" cy="1577818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Travelling waves: dynamical perspective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D6D5F-79A8-46BB-9771-C62A088E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5889" y="2001968"/>
            <a:ext cx="3954103" cy="1899470"/>
          </a:xfrm>
        </p:spPr>
        <p:txBody>
          <a:bodyPr>
            <a:normAutofit/>
          </a:bodyPr>
          <a:lstStyle/>
          <a:p>
            <a:r>
              <a:rPr lang="en-GB" sz="2800" dirty="0"/>
              <a:t>Yulia Petrova</a:t>
            </a:r>
            <a:br>
              <a:rPr lang="en-GB" sz="2800" dirty="0"/>
            </a:br>
            <a:br>
              <a:rPr lang="en-GB" sz="1100" dirty="0"/>
            </a:br>
            <a:r>
              <a:rPr lang="en-GB" sz="1800" dirty="0"/>
              <a:t>PUC-Rio</a:t>
            </a:r>
            <a:endParaRPr lang="ru-RU" sz="1800" dirty="0"/>
          </a:p>
          <a:p>
            <a:r>
              <a:rPr lang="en-GB" dirty="0">
                <a:hlinkClick r:id="rId3"/>
              </a:rPr>
              <a:t>yulia-petrova.github.io</a:t>
            </a:r>
            <a:r>
              <a:rPr lang="en-GB" dirty="0"/>
              <a:t> </a:t>
            </a:r>
          </a:p>
          <a:p>
            <a:r>
              <a:rPr lang="en-GB" dirty="0"/>
              <a:t>22 September 2023</a:t>
            </a:r>
          </a:p>
        </p:txBody>
      </p:sp>
      <p:pic>
        <p:nvPicPr>
          <p:cNvPr id="9" name="Picture 8" descr="A green leaf with white text&#10;&#10;Description automatically generated">
            <a:extLst>
              <a:ext uri="{FF2B5EF4-FFF2-40B4-BE49-F238E27FC236}">
                <a16:creationId xmlns:a16="http://schemas.microsoft.com/office/drawing/2014/main" id="{80C39A42-AF84-1418-44C8-C19B5444B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98" y="4020667"/>
            <a:ext cx="2489604" cy="1443249"/>
          </a:xfrm>
          <a:prstGeom prst="rect">
            <a:avLst/>
          </a:prstGeom>
        </p:spPr>
      </p:pic>
      <p:pic>
        <p:nvPicPr>
          <p:cNvPr id="19" name="Picture 18" descr="A blue and yellow shield with wings and a crown&#10;&#10;Description automatically generated">
            <a:extLst>
              <a:ext uri="{FF2B5EF4-FFF2-40B4-BE49-F238E27FC236}">
                <a16:creationId xmlns:a16="http://schemas.microsoft.com/office/drawing/2014/main" id="{AAFEC62F-823E-5FE5-3DCC-23BA1D476F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21"/>
          <a:stretch/>
        </p:blipFill>
        <p:spPr>
          <a:xfrm>
            <a:off x="4793891" y="3620384"/>
            <a:ext cx="1229600" cy="555397"/>
          </a:xfrm>
          <a:prstGeom prst="rect">
            <a:avLst/>
          </a:prstGeom>
        </p:spPr>
      </p:pic>
      <p:pic>
        <p:nvPicPr>
          <p:cNvPr id="21" name="Picture 20" descr="A blue and yellow shield with wings and keys&#10;&#10;Description automatically generated">
            <a:extLst>
              <a:ext uri="{FF2B5EF4-FFF2-40B4-BE49-F238E27FC236}">
                <a16:creationId xmlns:a16="http://schemas.microsoft.com/office/drawing/2014/main" id="{5C20917C-098F-7FE5-A99B-AA40E09D2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84"/>
          <a:stretch/>
        </p:blipFill>
        <p:spPr>
          <a:xfrm>
            <a:off x="4754563" y="1784205"/>
            <a:ext cx="1423954" cy="1836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38B705-F7C7-A3C1-987D-96AF9F15F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6768" y="2150236"/>
            <a:ext cx="1552259" cy="1048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31A6F5-5DAB-256A-C49A-5DEB6924702C}"/>
              </a:ext>
            </a:extLst>
          </p:cNvPr>
          <p:cNvSpPr txBox="1"/>
          <p:nvPr/>
        </p:nvSpPr>
        <p:spPr>
          <a:xfrm>
            <a:off x="10487364" y="3235079"/>
            <a:ext cx="1691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/>
              <a:t>Matinê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91210-4443-9C61-48E6-90774D6D3D6A}"/>
              </a:ext>
            </a:extLst>
          </p:cNvPr>
          <p:cNvSpPr txBox="1"/>
          <p:nvPr/>
        </p:nvSpPr>
        <p:spPr>
          <a:xfrm>
            <a:off x="6704233" y="5583145"/>
            <a:ext cx="42944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Based on work in progress with:</a:t>
            </a:r>
            <a:br>
              <a:rPr lang="en-GB" sz="2000" dirty="0"/>
            </a:b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 Sergey </a:t>
            </a:r>
            <a:r>
              <a:rPr lang="en-GB" sz="2000" dirty="0" err="1"/>
              <a:t>Tikhomirov</a:t>
            </a:r>
            <a:r>
              <a:rPr lang="en-GB" sz="2000" dirty="0"/>
              <a:t> (PUC-Rio)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 </a:t>
            </a:r>
            <a:r>
              <a:rPr lang="en-GB" sz="2000" dirty="0" err="1"/>
              <a:t>Yalchin</a:t>
            </a:r>
            <a:r>
              <a:rPr lang="en-GB" sz="2000" dirty="0"/>
              <a:t> </a:t>
            </a:r>
            <a:r>
              <a:rPr lang="en-GB" sz="2000" dirty="0" err="1"/>
              <a:t>Efendiev</a:t>
            </a:r>
            <a:r>
              <a:rPr lang="en-GB" sz="2000" dirty="0"/>
              <a:t> (Texas A&amp;M)</a:t>
            </a:r>
          </a:p>
        </p:txBody>
      </p:sp>
      <p:pic>
        <p:nvPicPr>
          <p:cNvPr id="4" name="Picture 3" descr="A picture containing text">
            <a:extLst>
              <a:ext uri="{FF2B5EF4-FFF2-40B4-BE49-F238E27FC236}">
                <a16:creationId xmlns:a16="http://schemas.microsoft.com/office/drawing/2014/main" id="{B3892650-EBFC-382E-15C0-46E2AAD7C8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r="355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921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square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D2C1444E-EE7A-89EE-5304-A0AAC44A5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6AC77-F09C-4273-3382-49F237A11D81}"/>
              </a:ext>
            </a:extLst>
          </p:cNvPr>
          <p:cNvSpPr txBox="1"/>
          <p:nvPr/>
        </p:nvSpPr>
        <p:spPr>
          <a:xfrm>
            <a:off x="7016928" y="0"/>
            <a:ext cx="517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“Miscible displacement in porous media”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Credit: Pavlov </a:t>
            </a:r>
            <a:r>
              <a:rPr lang="en-GB" sz="1600" dirty="0" err="1">
                <a:solidFill>
                  <a:schemeClr val="bg1"/>
                </a:solidFill>
              </a:rPr>
              <a:t>Dmitrii</a:t>
            </a:r>
            <a:r>
              <a:rPr lang="en-GB" sz="1600" dirty="0">
                <a:solidFill>
                  <a:schemeClr val="bg1"/>
                </a:solidFill>
              </a:rPr>
              <a:t>, St. Petersburg State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78CA0-1AA6-811B-E00F-124B4E8D8125}"/>
              </a:ext>
            </a:extLst>
          </p:cNvPr>
          <p:cNvSpPr txBox="1"/>
          <p:nvPr/>
        </p:nvSpPr>
        <p:spPr>
          <a:xfrm>
            <a:off x="8254181" y="5565338"/>
            <a:ext cx="4419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Viscous fingering phenomenon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C5B263-7090-8F70-95F5-75023429DAFC}"/>
                  </a:ext>
                </a:extLst>
              </p:cNvPr>
              <p:cNvSpPr txBox="1"/>
              <p:nvPr/>
            </p:nvSpPr>
            <p:spPr>
              <a:xfrm>
                <a:off x="6836921" y="6027003"/>
                <a:ext cx="491262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gas concentration (blue </a:t>
                </a:r>
                <a:r>
                  <a:rPr lang="en-GB" sz="2400" dirty="0" err="1">
                    <a:solidFill>
                      <a:schemeClr val="bg1"/>
                    </a:solidFill>
                  </a:rPr>
                  <a:t>color</a:t>
                </a:r>
                <a:r>
                  <a:rPr lang="en-GB" sz="2400" dirty="0">
                    <a:solidFill>
                      <a:schemeClr val="bg1"/>
                    </a:solidFill>
                  </a:rPr>
                  <a:t>)</a:t>
                </a:r>
                <a:br>
                  <a:rPr lang="en-GB" sz="24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oil concentration (red </a:t>
                </a:r>
                <a:r>
                  <a:rPr lang="en-GB" sz="2400" dirty="0" err="1">
                    <a:solidFill>
                      <a:schemeClr val="bg1"/>
                    </a:solidFill>
                  </a:rPr>
                  <a:t>color</a:t>
                </a:r>
                <a:r>
                  <a:rPr lang="en-GB" sz="24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C5B263-7090-8F70-95F5-75023429D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921" y="6027003"/>
                <a:ext cx="4912627" cy="830997"/>
              </a:xfrm>
              <a:prstGeom prst="rect">
                <a:avLst/>
              </a:prstGeom>
              <a:blipFill>
                <a:blip r:embed="rId3"/>
                <a:stretch>
                  <a:fillRect t="-5882" r="-124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D440C9E-0BF7-EDDD-5657-B28294B90A74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9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83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Linear growth of the mixing zone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4FEFC-48EF-DE08-E7C9-4959D85CE1CC}"/>
              </a:ext>
            </a:extLst>
          </p:cNvPr>
          <p:cNvSpPr txBox="1"/>
          <p:nvPr/>
        </p:nvSpPr>
        <p:spPr>
          <a:xfrm>
            <a:off x="457201" y="1079168"/>
            <a:ext cx="12098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laboratory and numerical experiments show </a:t>
            </a:r>
            <a:r>
              <a:rPr lang="en-GB" sz="2400" i="1" dirty="0">
                <a:solidFill>
                  <a:srgbClr val="C00000"/>
                </a:solidFill>
              </a:rPr>
              <a:t>linear growth of the mixing zone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1693C-5980-1D07-4D96-257E6781A6D4}"/>
              </a:ext>
            </a:extLst>
          </p:cNvPr>
          <p:cNvSpPr txBox="1"/>
          <p:nvPr/>
        </p:nvSpPr>
        <p:spPr>
          <a:xfrm>
            <a:off x="167304" y="5906510"/>
            <a:ext cx="1217207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i="1" dirty="0"/>
              <a:t>* </a:t>
            </a:r>
            <a:r>
              <a:rPr lang="en-GB" sz="1500" i="1" dirty="0" err="1"/>
              <a:t>Nijjer</a:t>
            </a:r>
            <a:r>
              <a:rPr lang="en-GB" sz="1500" i="1" dirty="0"/>
              <a:t> J., Hewitt D., and Neufeld J. The dynamics of miscible viscous fingering from onset to shutdown. Journal of Fluid Mechanics 837 (2018): 520-545.</a:t>
            </a:r>
            <a:br>
              <a:rPr lang="en-GB" sz="1500" i="1" dirty="0"/>
            </a:br>
            <a:br>
              <a:rPr lang="en-GB" sz="800" i="1" dirty="0"/>
            </a:br>
            <a:r>
              <a:rPr lang="en-GB" sz="1500" i="1" dirty="0"/>
              <a:t>* </a:t>
            </a:r>
            <a:r>
              <a:rPr lang="en-GB" sz="1500" i="1" dirty="0" err="1"/>
              <a:t>Bakharev</a:t>
            </a:r>
            <a:r>
              <a:rPr lang="en-GB" sz="1500" i="1" dirty="0"/>
              <a:t>, F., </a:t>
            </a:r>
            <a:r>
              <a:rPr lang="en-GB" sz="1500" i="1" dirty="0" err="1"/>
              <a:t>Enin</a:t>
            </a:r>
            <a:r>
              <a:rPr lang="en-GB" sz="1500" i="1" dirty="0"/>
              <a:t>, A., </a:t>
            </a:r>
            <a:r>
              <a:rPr lang="en-GB" sz="1500" i="1" dirty="0" err="1"/>
              <a:t>Groman</a:t>
            </a:r>
            <a:r>
              <a:rPr lang="en-GB" sz="1500" i="1" dirty="0"/>
              <a:t>, A., </a:t>
            </a:r>
            <a:r>
              <a:rPr lang="en-GB" sz="1500" i="1" dirty="0" err="1"/>
              <a:t>Kalyuzhnyuk</a:t>
            </a:r>
            <a:r>
              <a:rPr lang="en-GB" sz="1500" i="1" dirty="0"/>
              <a:t>, A., </a:t>
            </a:r>
            <a:r>
              <a:rPr lang="en-GB" sz="1500" i="1" dirty="0" err="1"/>
              <a:t>Matveenko</a:t>
            </a:r>
            <a:r>
              <a:rPr lang="en-GB" sz="1500" i="1" dirty="0"/>
              <a:t>, S., </a:t>
            </a:r>
            <a:r>
              <a:rPr lang="en-GB" sz="1500" b="1" i="1" dirty="0"/>
              <a:t>Petrova, Y.</a:t>
            </a:r>
            <a:r>
              <a:rPr lang="en-GB" sz="1500" i="1" dirty="0"/>
              <a:t>, </a:t>
            </a:r>
            <a:r>
              <a:rPr lang="en-GB" sz="1500" i="1" dirty="0" err="1"/>
              <a:t>Starkov</a:t>
            </a:r>
            <a:r>
              <a:rPr lang="en-GB" sz="1500" i="1" dirty="0"/>
              <a:t>, I. and </a:t>
            </a:r>
            <a:r>
              <a:rPr lang="en-GB" sz="1500" b="1" i="1" dirty="0" err="1"/>
              <a:t>Tikhomirov</a:t>
            </a:r>
            <a:r>
              <a:rPr lang="en-GB" sz="1500" b="1" i="1" dirty="0"/>
              <a:t>, S.</a:t>
            </a:r>
            <a:r>
              <a:rPr lang="en-GB" sz="1500" i="1" dirty="0"/>
              <a:t>, 2022. Velocity of viscous fingers in miscible displacement: Comparison with analytical models. Journal of Computational and Applied Mathematics, 402, p.113808.</a:t>
            </a:r>
          </a:p>
          <a:p>
            <a:endParaRPr lang="en-GB" sz="1500" i="1" dirty="0"/>
          </a:p>
        </p:txBody>
      </p:sp>
      <p:pic>
        <p:nvPicPr>
          <p:cNvPr id="21" name="Picture 20" descr="A red and blue background with a green arrow&#10;&#10;Description automatically generated">
            <a:extLst>
              <a:ext uri="{FF2B5EF4-FFF2-40B4-BE49-F238E27FC236}">
                <a16:creationId xmlns:a16="http://schemas.microsoft.com/office/drawing/2014/main" id="{3844705E-0843-571F-E55E-62275B79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" y="1894873"/>
            <a:ext cx="3565735" cy="2553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/>
              <p:nvPr/>
            </p:nvSpPr>
            <p:spPr>
              <a:xfrm>
                <a:off x="1691372" y="5300596"/>
                <a:ext cx="7779953" cy="4682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Question:      how to find speeds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en-GB" sz="2400" dirty="0"/>
                  <a:t> of propagation?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FD174A-22E4-B19B-BB47-B29B0F98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72" y="5300596"/>
                <a:ext cx="7779953" cy="468205"/>
              </a:xfrm>
              <a:prstGeom prst="rect">
                <a:avLst/>
              </a:prstGeom>
              <a:blipFill>
                <a:blip r:embed="rId3"/>
                <a:stretch>
                  <a:fillRect l="-1095" t="-6410" b="-2948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/>
              <p:nvPr/>
            </p:nvSpPr>
            <p:spPr>
              <a:xfrm>
                <a:off x="4736398" y="2258407"/>
                <a:ext cx="2752548" cy="15465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EFE641-390B-B7E1-A370-5B5F3190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98" y="2258407"/>
                <a:ext cx="2752548" cy="1546577"/>
              </a:xfrm>
              <a:prstGeom prst="rect">
                <a:avLst/>
              </a:prstGeom>
              <a:blipFill>
                <a:blip r:embed="rId4"/>
                <a:stretch>
                  <a:fillRect b="-391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241363D8-CCE7-A269-9564-69DE6837C1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8719064" y="1805351"/>
            <a:ext cx="3305632" cy="26063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FB0B14-E762-974C-7ED1-4FAADCA94470}"/>
              </a:ext>
            </a:extLst>
          </p:cNvPr>
          <p:cNvSpPr txBox="1"/>
          <p:nvPr/>
        </p:nvSpPr>
        <p:spPr>
          <a:xfrm>
            <a:off x="4815649" y="1724927"/>
            <a:ext cx="256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PDEs (“black box”):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/>
              <p:nvPr/>
            </p:nvSpPr>
            <p:spPr>
              <a:xfrm>
                <a:off x="4720785" y="3770442"/>
                <a:ext cx="271253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400" dirty="0"/>
                  <a:t> – concentration</a:t>
                </a:r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 – velocity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– pressure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F3D602-53BD-2C10-520F-D7FA71CEA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785" y="3770442"/>
                <a:ext cx="2712537" cy="1200329"/>
              </a:xfrm>
              <a:prstGeom prst="rect">
                <a:avLst/>
              </a:prstGeom>
              <a:blipFill>
                <a:blip r:embed="rId6"/>
                <a:stretch>
                  <a:fillRect l="-2921" t="-4082" r="-2472" b="-112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een leaf with white text&#10;&#10;Description automatically generated">
            <a:extLst>
              <a:ext uri="{FF2B5EF4-FFF2-40B4-BE49-F238E27FC236}">
                <a16:creationId xmlns:a16="http://schemas.microsoft.com/office/drawing/2014/main" id="{11110E41-F181-F901-1370-0C1340DD6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C254AA01-0FAD-7D36-BF8E-2003666BCA7B}"/>
              </a:ext>
            </a:extLst>
          </p:cNvPr>
          <p:cNvSpPr/>
          <p:nvPr/>
        </p:nvSpPr>
        <p:spPr>
          <a:xfrm rot="5400000">
            <a:off x="1462957" y="3594130"/>
            <a:ext cx="264157" cy="2121309"/>
          </a:xfrm>
          <a:prstGeom prst="rightBrace">
            <a:avLst>
              <a:gd name="adj1" fmla="val 67887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3DB8C-7C44-5755-7FD9-786A2B04EC32}"/>
              </a:ext>
            </a:extLst>
          </p:cNvPr>
          <p:cNvSpPr txBox="1"/>
          <p:nvPr/>
        </p:nvSpPr>
        <p:spPr>
          <a:xfrm>
            <a:off x="855406" y="4690756"/>
            <a:ext cx="167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mixing zone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/>
              <p:nvPr/>
            </p:nvSpPr>
            <p:spPr>
              <a:xfrm>
                <a:off x="2281179" y="1463127"/>
                <a:ext cx="1099212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6AAA9C-93F3-CE75-4042-981A5B12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179" y="1463127"/>
                <a:ext cx="1099212" cy="4121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A0CF5A-A5B1-6129-5C3D-A1CC70DC1839}"/>
                  </a:ext>
                </a:extLst>
              </p:cNvPr>
              <p:cNvSpPr txBox="1"/>
              <p:nvPr/>
            </p:nvSpPr>
            <p:spPr>
              <a:xfrm>
                <a:off x="10269950" y="1150585"/>
                <a:ext cx="1628685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en-GB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A0CF5A-A5B1-6129-5C3D-A1CC70DC1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950" y="1150585"/>
                <a:ext cx="1628685" cy="384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/>
              <p:nvPr/>
            </p:nvSpPr>
            <p:spPr>
              <a:xfrm>
                <a:off x="-56480" y="1483583"/>
                <a:ext cx="1312607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5F05-1F8E-8519-9584-A4D1E5E8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480" y="1483583"/>
                <a:ext cx="1312607" cy="4117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D60E7-1AC2-0173-E674-C583911CCF43}"/>
              </a:ext>
            </a:extLst>
          </p:cNvPr>
          <p:cNvCxnSpPr>
            <a:cxnSpLocks/>
          </p:cNvCxnSpPr>
          <p:nvPr/>
        </p:nvCxnSpPr>
        <p:spPr>
          <a:xfrm>
            <a:off x="8729574" y="2389247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15F2B-018F-93FB-C66B-CE9BDB54103A}"/>
              </a:ext>
            </a:extLst>
          </p:cNvPr>
          <p:cNvCxnSpPr>
            <a:cxnSpLocks/>
          </p:cNvCxnSpPr>
          <p:nvPr/>
        </p:nvCxnSpPr>
        <p:spPr>
          <a:xfrm>
            <a:off x="8719064" y="3881716"/>
            <a:ext cx="325221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D56D5-7398-9AF0-7122-1CA5E86CDEC5}"/>
              </a:ext>
            </a:extLst>
          </p:cNvPr>
          <p:cNvCxnSpPr/>
          <p:nvPr/>
        </p:nvCxnSpPr>
        <p:spPr>
          <a:xfrm flipV="1">
            <a:off x="10336924" y="2159876"/>
            <a:ext cx="0" cy="22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5B7EC-DC44-28D3-77AA-E35A4B73FD53}"/>
              </a:ext>
            </a:extLst>
          </p:cNvPr>
          <p:cNvCxnSpPr>
            <a:cxnSpLocks/>
          </p:cNvCxnSpPr>
          <p:nvPr/>
        </p:nvCxnSpPr>
        <p:spPr>
          <a:xfrm>
            <a:off x="10336924" y="3883177"/>
            <a:ext cx="8249" cy="247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/>
              <p:nvPr/>
            </p:nvSpPr>
            <p:spPr>
              <a:xfrm>
                <a:off x="10448173" y="1937596"/>
                <a:ext cx="1099212" cy="41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9971F1-A85D-693B-2670-450F9CC06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173" y="1937596"/>
                <a:ext cx="1099212" cy="4121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/>
              <p:nvPr/>
            </p:nvSpPr>
            <p:spPr>
              <a:xfrm>
                <a:off x="10209824" y="3902098"/>
                <a:ext cx="1575909" cy="411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GB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7A7800-1D45-7DC1-4E8D-578E8835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824" y="3902098"/>
                <a:ext cx="1575909" cy="4117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FFA3D7B-2307-8913-423D-BBF9F94796ED}"/>
              </a:ext>
            </a:extLst>
          </p:cNvPr>
          <p:cNvSpPr txBox="1"/>
          <p:nvPr/>
        </p:nvSpPr>
        <p:spPr>
          <a:xfrm>
            <a:off x="9839249" y="5303865"/>
            <a:ext cx="266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Open problem…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8C4743-DDAA-587D-7A58-AEA8D126082C}"/>
              </a:ext>
            </a:extLst>
          </p:cNvPr>
          <p:cNvSpPr txBox="1"/>
          <p:nvPr/>
        </p:nvSpPr>
        <p:spPr>
          <a:xfrm>
            <a:off x="9226868" y="1489417"/>
            <a:ext cx="2507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Gravitational fingering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86B2FD-3048-0009-B6B3-4C0784DD9181}"/>
                  </a:ext>
                </a:extLst>
              </p:cNvPr>
              <p:cNvSpPr txBox="1"/>
              <p:nvPr/>
            </p:nvSpPr>
            <p:spPr>
              <a:xfrm>
                <a:off x="4736398" y="2257975"/>
                <a:ext cx="2752548" cy="15465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endParaRPr lang="en-GB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−(0,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86B2FD-3048-0009-B6B3-4C0784DD9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98" y="2257975"/>
                <a:ext cx="2752548" cy="1546577"/>
              </a:xfrm>
              <a:prstGeom prst="rect">
                <a:avLst/>
              </a:prstGeom>
              <a:blipFill>
                <a:blip r:embed="rId13"/>
                <a:stretch>
                  <a:fillRect b="-2344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782A83E-8FED-FC98-E15B-7CB35E6C9447}"/>
              </a:ext>
            </a:extLst>
          </p:cNvPr>
          <p:cNvSpPr txBox="1"/>
          <p:nvPr/>
        </p:nvSpPr>
        <p:spPr>
          <a:xfrm>
            <a:off x="8811608" y="18664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2780E4-A962-22D4-DDFB-1957BA8A9A0A}"/>
              </a:ext>
            </a:extLst>
          </p:cNvPr>
          <p:cNvSpPr txBox="1"/>
          <p:nvPr/>
        </p:nvSpPr>
        <p:spPr>
          <a:xfrm>
            <a:off x="8732645" y="3912423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1AED4-ABDD-56C1-4470-567B59162E9B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2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/>
      <p:bldP spid="31" grpId="0"/>
      <p:bldP spid="26" grpId="0"/>
      <p:bldP spid="32" grpId="0"/>
      <p:bldP spid="33" grpId="0"/>
      <p:bldP spid="34" grpId="0"/>
      <p:bldP spid="35" grpId="0" animBg="1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ger2">
            <a:hlinkClick r:id="" action="ppaction://media"/>
            <a:extLst>
              <a:ext uri="{FF2B5EF4-FFF2-40B4-BE49-F238E27FC236}">
                <a16:creationId xmlns:a16="http://schemas.microsoft.com/office/drawing/2014/main" id="{F94BF623-866E-3188-1D6D-9D95B50E58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7153143" y="1770727"/>
            <a:ext cx="3872791" cy="3697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“T</a:t>
            </a:r>
            <a:r>
              <a:rPr lang="en-GB" sz="4400" dirty="0"/>
              <a:t>oy” model of gravitational fingering</a:t>
            </a:r>
            <a:endParaRPr lang="en-GB" dirty="0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B81EF6BD-2A2C-373C-0652-1D68B7324D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5" t="34193" r="1228" b="38305"/>
          <a:stretch/>
        </p:blipFill>
        <p:spPr>
          <a:xfrm>
            <a:off x="440014" y="1866719"/>
            <a:ext cx="4510985" cy="35567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B6A1D2-4837-642F-DBDC-84C99B67B363}"/>
              </a:ext>
            </a:extLst>
          </p:cNvPr>
          <p:cNvSpPr/>
          <p:nvPr/>
        </p:nvSpPr>
        <p:spPr>
          <a:xfrm rot="5400000">
            <a:off x="407299" y="3584622"/>
            <a:ext cx="3446925" cy="13524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0FEC85-DDB2-35A9-B6D0-F17C08A3E0FE}"/>
              </a:ext>
            </a:extLst>
          </p:cNvPr>
          <p:cNvSpPr/>
          <p:nvPr/>
        </p:nvSpPr>
        <p:spPr>
          <a:xfrm rot="5400000">
            <a:off x="542547" y="3584622"/>
            <a:ext cx="3446925" cy="13524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62218-EB59-9555-2CF7-78801997E3BE}"/>
              </a:ext>
            </a:extLst>
          </p:cNvPr>
          <p:cNvSpPr/>
          <p:nvPr/>
        </p:nvSpPr>
        <p:spPr>
          <a:xfrm rot="5400000">
            <a:off x="683338" y="3584621"/>
            <a:ext cx="3446925" cy="13524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8AEFE-A00A-880D-1E73-66738D3116AF}"/>
              </a:ext>
            </a:extLst>
          </p:cNvPr>
          <p:cNvSpPr/>
          <p:nvPr/>
        </p:nvSpPr>
        <p:spPr>
          <a:xfrm rot="5400000">
            <a:off x="272051" y="3584622"/>
            <a:ext cx="3446925" cy="13524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/>
              <p:nvPr/>
            </p:nvSpPr>
            <p:spPr>
              <a:xfrm>
                <a:off x="440014" y="972178"/>
                <a:ext cx="44907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Discretize in horizontal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Take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/>
                  <a:t> tubes,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=2,3,4,…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A59E6F-FCAD-EE85-E5BA-187F779B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4" y="972178"/>
                <a:ext cx="4490717" cy="830997"/>
              </a:xfrm>
              <a:prstGeom prst="rect">
                <a:avLst/>
              </a:prstGeom>
              <a:blipFill>
                <a:blip r:embed="rId6"/>
                <a:stretch>
                  <a:fillRect l="-1764" t="-5839" r="-814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een leaf with white text&#10;&#10;Description automatically generated">
            <a:extLst>
              <a:ext uri="{FF2B5EF4-FFF2-40B4-BE49-F238E27FC236}">
                <a16:creationId xmlns:a16="http://schemas.microsoft.com/office/drawing/2014/main" id="{9373B9F8-2801-F45A-500A-3CD4E5A01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/>
              <p:nvPr/>
            </p:nvSpPr>
            <p:spPr>
              <a:xfrm>
                <a:off x="6600811" y="972177"/>
                <a:ext cx="547412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For simplicity,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What does numerical simulation tell us?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63BA8D-5514-80DF-E0C9-60D069D9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11" y="972177"/>
                <a:ext cx="5474127" cy="830997"/>
              </a:xfrm>
              <a:prstGeom prst="rect">
                <a:avLst/>
              </a:prstGeom>
              <a:blipFill>
                <a:blip r:embed="rId8"/>
                <a:stretch>
                  <a:fillRect l="-1559" t="-5839" r="-668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D2636B6-8AE5-B6CD-4D1F-AF88D3E97A04}"/>
              </a:ext>
            </a:extLst>
          </p:cNvPr>
          <p:cNvSpPr txBox="1"/>
          <p:nvPr/>
        </p:nvSpPr>
        <p:spPr>
          <a:xfrm>
            <a:off x="2697512" y="5470453"/>
            <a:ext cx="7031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As we can observe, there are travelling wave solutions!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264EE-57FE-F108-77BA-226F986D98AA}"/>
              </a:ext>
            </a:extLst>
          </p:cNvPr>
          <p:cNvSpPr txBox="1"/>
          <p:nvPr/>
        </p:nvSpPr>
        <p:spPr>
          <a:xfrm>
            <a:off x="2685372" y="5873365"/>
            <a:ext cx="6223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Can we rigorously prove their existence?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EFBF3-5C9B-936D-DBD9-15A56864A82C}"/>
              </a:ext>
            </a:extLst>
          </p:cNvPr>
          <p:cNvSpPr txBox="1"/>
          <p:nvPr/>
        </p:nvSpPr>
        <p:spPr>
          <a:xfrm>
            <a:off x="2406801" y="6295012"/>
            <a:ext cx="7031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First, we need to formulate a mathematical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3C807-486A-3C48-FBB7-030652D1B6D4}"/>
              </a:ext>
            </a:extLst>
          </p:cNvPr>
          <p:cNvSpPr txBox="1"/>
          <p:nvPr/>
        </p:nvSpPr>
        <p:spPr>
          <a:xfrm>
            <a:off x="10333703" y="215336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0F230-6976-06A8-0C9D-F573B69DD5AE}"/>
              </a:ext>
            </a:extLst>
          </p:cNvPr>
          <p:cNvSpPr txBox="1"/>
          <p:nvPr/>
        </p:nvSpPr>
        <p:spPr>
          <a:xfrm>
            <a:off x="10239127" y="471346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-1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9379C-2E47-6983-326B-BEAE04988B5A}"/>
              </a:ext>
            </a:extLst>
          </p:cNvPr>
          <p:cNvSpPr txBox="1"/>
          <p:nvPr/>
        </p:nvSpPr>
        <p:spPr>
          <a:xfrm>
            <a:off x="567845" y="19589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BF59-7721-31AD-2B3F-D8375ABAC0D9}"/>
              </a:ext>
            </a:extLst>
          </p:cNvPr>
          <p:cNvSpPr txBox="1"/>
          <p:nvPr/>
        </p:nvSpPr>
        <p:spPr>
          <a:xfrm>
            <a:off x="543575" y="492822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-1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/>
              <p:nvPr/>
            </p:nvSpPr>
            <p:spPr>
              <a:xfrm>
                <a:off x="7657978" y="3429000"/>
                <a:ext cx="12512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CA6E6-A994-6160-948E-DB8E6D99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978" y="3429000"/>
                <a:ext cx="1251212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/>
              <p:nvPr/>
            </p:nvSpPr>
            <p:spPr>
              <a:xfrm>
                <a:off x="9365607" y="3419060"/>
                <a:ext cx="1251212" cy="469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A59DAC-19ED-F17F-C1F1-8B2E7AF3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607" y="3419060"/>
                <a:ext cx="1251212" cy="469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/>
              <p:nvPr/>
            </p:nvSpPr>
            <p:spPr>
              <a:xfrm>
                <a:off x="10605035" y="2493363"/>
                <a:ext cx="1586965" cy="471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E5F49-ACCB-065E-1B0F-C43DA6BE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035" y="2493363"/>
                <a:ext cx="1586965" cy="471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/>
              <p:nvPr/>
            </p:nvSpPr>
            <p:spPr>
              <a:xfrm>
                <a:off x="10605035" y="4146147"/>
                <a:ext cx="1586965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27DAA-A3E5-C76C-2EC2-0B471EF8E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035" y="4146147"/>
                <a:ext cx="1586965" cy="4682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CD7678B-8BDB-74FB-71BF-10E5E9D8BFFA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33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2" grpId="0"/>
      <p:bldP spid="23" grpId="0"/>
      <p:bldP spid="5" grpId="0"/>
      <p:bldP spid="7" grpId="0"/>
      <p:bldP spid="6" grpId="0"/>
      <p:bldP spid="8" grpId="0"/>
      <p:bldP spid="13" grpId="0"/>
      <p:bldP spid="14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EBD3EE-BD5A-9B86-7C44-6AC04EE31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040" y="1271097"/>
            <a:ext cx="1158412" cy="3904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 (with gravity)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501772" y="1354118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72" y="1354118"/>
                <a:ext cx="764825" cy="276999"/>
              </a:xfrm>
              <a:prstGeom prst="rect">
                <a:avLst/>
              </a:prstGeom>
              <a:blipFill>
                <a:blip r:embed="rId3"/>
                <a:stretch>
                  <a:fillRect l="-4000" t="-2174" r="-112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429972" y="2306690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972" y="2306690"/>
                <a:ext cx="797719" cy="276999"/>
              </a:xfrm>
              <a:prstGeom prst="rect">
                <a:avLst/>
              </a:prstGeom>
              <a:blipFill>
                <a:blip r:embed="rId4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3EB093-D7D6-5FF7-C1D5-138CEA9304F9}"/>
                  </a:ext>
                </a:extLst>
              </p:cNvPr>
              <p:cNvSpPr txBox="1"/>
              <p:nvPr/>
            </p:nvSpPr>
            <p:spPr>
              <a:xfrm>
                <a:off x="4121658" y="1833852"/>
                <a:ext cx="5132439" cy="8893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3EB093-D7D6-5FF7-C1D5-138CEA930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658" y="1833852"/>
                <a:ext cx="5132439" cy="889346"/>
              </a:xfrm>
              <a:prstGeom prst="rect">
                <a:avLst/>
              </a:prstGeom>
              <a:blipFill>
                <a:blip r:embed="rId5"/>
                <a:stretch>
                  <a:fillRect b="-20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een leaf with white text&#10;&#10;Description automatically generated">
            <a:extLst>
              <a:ext uri="{FF2B5EF4-FFF2-40B4-BE49-F238E27FC236}">
                <a16:creationId xmlns:a16="http://schemas.microsoft.com/office/drawing/2014/main" id="{30135E8F-F02E-6D48-AEC9-6A8A97D6C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2CF21-DF76-60E6-358F-5CBF3ED17AB7}"/>
                  </a:ext>
                </a:extLst>
              </p:cNvPr>
              <p:cNvSpPr txBox="1"/>
              <p:nvPr/>
            </p:nvSpPr>
            <p:spPr>
              <a:xfrm>
                <a:off x="9408819" y="3259967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2CF21-DF76-60E6-358F-5CBF3ED17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819" y="3259967"/>
                <a:ext cx="785600" cy="276999"/>
              </a:xfrm>
              <a:prstGeom prst="rect">
                <a:avLst/>
              </a:prstGeom>
              <a:blipFill>
                <a:blip r:embed="rId7"/>
                <a:stretch>
                  <a:fillRect l="-6977" t="-2222" r="-1007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D3F18C47-2776-BCBE-22F2-DCB18596B816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B44F706-148E-CC4C-8691-03AC7EDFBDFD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B44F706-148E-CC4C-8691-03AC7EDFB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8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1907F7B-7A01-F625-1454-8F8FE0B630F2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1907F7B-7A01-F625-1454-8F8FE0B63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350FB0-A196-B4F9-FADC-837184E8FCB5}"/>
              </a:ext>
            </a:extLst>
          </p:cNvPr>
          <p:cNvCxnSpPr/>
          <p:nvPr/>
        </p:nvCxnSpPr>
        <p:spPr>
          <a:xfrm>
            <a:off x="10304845" y="2588577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ECA917-A7A4-BC13-F9EA-E37FF6964743}"/>
              </a:ext>
            </a:extLst>
          </p:cNvPr>
          <p:cNvCxnSpPr/>
          <p:nvPr/>
        </p:nvCxnSpPr>
        <p:spPr>
          <a:xfrm>
            <a:off x="11186967" y="2594050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992A000-EF55-E05B-B446-1296035605DC}"/>
                  </a:ext>
                </a:extLst>
              </p:cNvPr>
              <p:cNvSpPr txBox="1"/>
              <p:nvPr/>
            </p:nvSpPr>
            <p:spPr>
              <a:xfrm>
                <a:off x="11211303" y="1329034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992A000-EF55-E05B-B446-129603560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303" y="1329034"/>
                <a:ext cx="770147" cy="276999"/>
              </a:xfrm>
              <a:prstGeom prst="rect">
                <a:avLst/>
              </a:prstGeom>
              <a:blipFill>
                <a:blip r:embed="rId10"/>
                <a:stretch>
                  <a:fillRect l="-3968" t="-2222" r="-1111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A2245BC-2AB4-0A59-107C-284E3E3EC760}"/>
                  </a:ext>
                </a:extLst>
              </p:cNvPr>
              <p:cNvSpPr txBox="1"/>
              <p:nvPr/>
            </p:nvSpPr>
            <p:spPr>
              <a:xfrm>
                <a:off x="11298142" y="2309634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A2245BC-2AB4-0A59-107C-284E3E3EC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142" y="2309634"/>
                <a:ext cx="803040" cy="276999"/>
              </a:xfrm>
              <a:prstGeom prst="rect">
                <a:avLst/>
              </a:prstGeom>
              <a:blipFill>
                <a:blip r:embed="rId11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6F1C1E-C740-7F10-B7DA-EA439D928A86}"/>
                  </a:ext>
                </a:extLst>
              </p:cNvPr>
              <p:cNvSpPr txBox="1"/>
              <p:nvPr/>
            </p:nvSpPr>
            <p:spPr>
              <a:xfrm>
                <a:off x="11307088" y="3263332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6F1C1E-C740-7F10-B7DA-EA439D92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088" y="3263332"/>
                <a:ext cx="790922" cy="276999"/>
              </a:xfrm>
              <a:prstGeom prst="rect">
                <a:avLst/>
              </a:prstGeom>
              <a:blipFill>
                <a:blip r:embed="rId12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CF62828-7ECF-044F-655C-1A71A98F5AC7}"/>
                  </a:ext>
                </a:extLst>
              </p14:cNvPr>
              <p14:cNvContentPartPr/>
              <p14:nvPr/>
            </p14:nvContentPartPr>
            <p14:xfrm>
              <a:off x="10243933" y="1062468"/>
              <a:ext cx="121680" cy="270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CF62828-7ECF-044F-655C-1A71A98F5A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34933" y="1053828"/>
                <a:ext cx="1393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CAA056-55E9-7FFE-D9E9-5A089B341DA1}"/>
                  </a:ext>
                </a:extLst>
              </p:cNvPr>
              <p:cNvSpPr txBox="1"/>
              <p:nvPr/>
            </p:nvSpPr>
            <p:spPr>
              <a:xfrm>
                <a:off x="10424133" y="906492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CAA056-55E9-7FFE-D9E9-5A089B34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133" y="906492"/>
                <a:ext cx="45719" cy="369332"/>
              </a:xfrm>
              <a:prstGeom prst="rect">
                <a:avLst/>
              </a:prstGeom>
              <a:blipFill>
                <a:blip r:embed="rId15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34A9BBB-F914-C02B-9255-1B83D79314C4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95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590577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577" y="1834736"/>
                <a:ext cx="6300452" cy="904222"/>
              </a:xfrm>
              <a:prstGeom prst="rect">
                <a:avLst/>
              </a:prstGeom>
              <a:blipFill>
                <a:blip r:embed="rId2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 (with gravity)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4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5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6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7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/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Initial condition: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br>
                  <a:rPr lang="en-GB" sz="2400" dirty="0"/>
                </a:br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4DD8F-80A5-0B2B-08FE-5A2A4B3D5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392" y="5326079"/>
                <a:ext cx="3189720" cy="1232838"/>
              </a:xfrm>
              <a:prstGeom prst="rect">
                <a:avLst/>
              </a:prstGeom>
              <a:blipFill>
                <a:blip r:embed="rId9"/>
                <a:stretch>
                  <a:fillRect l="-3059" t="-3960" b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78960" y="2286348"/>
            <a:ext cx="1097279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78960" y="1873853"/>
            <a:ext cx="1097279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85093-0284-CEE7-4FD1-ADD831BF57F6}"/>
              </a:ext>
            </a:extLst>
          </p:cNvPr>
          <p:cNvGrpSpPr/>
          <p:nvPr/>
        </p:nvGrpSpPr>
        <p:grpSpPr>
          <a:xfrm>
            <a:off x="12454216" y="1040493"/>
            <a:ext cx="6222796" cy="1051570"/>
            <a:chOff x="304518" y="3543445"/>
            <a:chExt cx="6222796" cy="1051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/>
                <p:nvPr/>
              </p:nvSpPr>
              <p:spPr>
                <a:xfrm>
                  <a:off x="304518" y="3543445"/>
                  <a:ext cx="6222796" cy="10515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&lt;0,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18" y="3543445"/>
                  <a:ext cx="6222796" cy="10515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FF907-5020-BBA8-5DDC-FA36E864F1C7}"/>
                </a:ext>
              </a:extLst>
            </p:cNvPr>
            <p:cNvSpPr/>
            <p:nvPr/>
          </p:nvSpPr>
          <p:spPr>
            <a:xfrm>
              <a:off x="1359631" y="3877666"/>
              <a:ext cx="349961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335842" y="3025485"/>
            <a:ext cx="6629624" cy="830997"/>
            <a:chOff x="5589348" y="-540080"/>
            <a:chExt cx="662962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11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blipFill>
                  <a:blip r:embed="rId12"/>
                  <a:stretch>
                    <a:fillRect l="-2435" t="-6569" r="-1370" b="-153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4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5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433162" y="4694641"/>
                <a:ext cx="1858136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62" y="4694641"/>
                <a:ext cx="1858136" cy="72481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474239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8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een leaf with white text&#10;&#10;Description automatically generated">
            <a:extLst>
              <a:ext uri="{FF2B5EF4-FFF2-40B4-BE49-F238E27FC236}">
                <a16:creationId xmlns:a16="http://schemas.microsoft.com/office/drawing/2014/main" id="{93674DD0-73A3-F34A-7D95-47B7E995C5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23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/>
              <p:nvPr/>
            </p:nvSpPr>
            <p:spPr>
              <a:xfrm>
                <a:off x="10393569" y="1524759"/>
                <a:ext cx="682772" cy="33855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569" y="1524759"/>
                <a:ext cx="682772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Original equation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       Two-tubes equations</a:t>
                </a:r>
                <a:r>
                  <a:rPr lang="ru-RU" sz="2400" dirty="0"/>
                  <a:t> </a:t>
                </a:r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blipFill>
                <a:blip r:embed="rId25"/>
                <a:stretch>
                  <a:fillRect l="-2432" t="-7353" r="-136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83041" y="6150364"/>
                <a:ext cx="1516634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41" y="6150364"/>
                <a:ext cx="1516634" cy="490840"/>
              </a:xfrm>
              <a:prstGeom prst="rect">
                <a:avLst/>
              </a:prstGeom>
              <a:blipFill>
                <a:blip r:embed="rId2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8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0616BE-F913-115A-1A18-CE4D63EDF7C7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5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  <p:bldP spid="40" grpId="0"/>
      <p:bldP spid="41" grpId="0"/>
      <p:bldP spid="3" grpId="0" animBg="1"/>
      <p:bldP spid="6" grpId="0" animBg="1"/>
      <p:bldP spid="7" grpId="0"/>
      <p:bldP spid="50" grpId="0"/>
      <p:bldP spid="51" grpId="0" animBg="1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/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F95E84-EA2D-5187-1F39-1AFD871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1" y="1834736"/>
                <a:ext cx="6300452" cy="904222"/>
              </a:xfrm>
              <a:prstGeom prst="rect">
                <a:avLst/>
              </a:prstGeom>
              <a:blipFill>
                <a:blip r:embed="rId2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Two-tubes model (with gravity)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C309B-4516-CCA5-D71C-56D1C759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251" y="1282154"/>
            <a:ext cx="1148826" cy="3813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/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D2CEB-5383-66C7-A9E5-A3026BD0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38" y="1347505"/>
                <a:ext cx="764825" cy="276999"/>
              </a:xfrm>
              <a:prstGeom prst="rect">
                <a:avLst/>
              </a:prstGeom>
              <a:blipFill>
                <a:blip r:embed="rId4"/>
                <a:stretch>
                  <a:fillRect l="-4000" t="-2222" r="-112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/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C1D11-963A-D30B-8F2A-AFAC3CEE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025" y="1329565"/>
                <a:ext cx="770147" cy="276999"/>
              </a:xfrm>
              <a:prstGeom prst="rect">
                <a:avLst/>
              </a:prstGeom>
              <a:blipFill>
                <a:blip r:embed="rId5"/>
                <a:stretch>
                  <a:fillRect l="-3968" t="-2174" r="-11111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6A13D-762F-D264-7B6F-833A983297F2}"/>
              </a:ext>
            </a:extLst>
          </p:cNvPr>
          <p:cNvCxnSpPr/>
          <p:nvPr/>
        </p:nvCxnSpPr>
        <p:spPr>
          <a:xfrm>
            <a:off x="10292567" y="2589108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E759F-512A-A6DC-2D97-01A01D4C9154}"/>
              </a:ext>
            </a:extLst>
          </p:cNvPr>
          <p:cNvCxnSpPr/>
          <p:nvPr/>
        </p:nvCxnSpPr>
        <p:spPr>
          <a:xfrm>
            <a:off x="11174689" y="2594581"/>
            <a:ext cx="0" cy="86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/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218E6-665B-E247-F9CC-212AD64D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45" y="2300077"/>
                <a:ext cx="797719" cy="276999"/>
              </a:xfrm>
              <a:prstGeom prst="rect">
                <a:avLst/>
              </a:prstGeom>
              <a:blipFill>
                <a:blip r:embed="rId6"/>
                <a:stretch>
                  <a:fillRect l="-3817" t="-2174" r="-992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/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8F01E4-6FDD-1FA0-F0C3-4CFDCF1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64" y="2310165"/>
                <a:ext cx="803040" cy="276999"/>
              </a:xfrm>
              <a:prstGeom prst="rect">
                <a:avLst/>
              </a:prstGeom>
              <a:blipFill>
                <a:blip r:embed="rId7"/>
                <a:stretch>
                  <a:fillRect l="-3788" t="-2222" r="-984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FCC42C-DC04-CD92-C7F0-C33A85A3A91D}"/>
              </a:ext>
            </a:extLst>
          </p:cNvPr>
          <p:cNvSpPr/>
          <p:nvPr/>
        </p:nvSpPr>
        <p:spPr>
          <a:xfrm>
            <a:off x="7959475" y="2286348"/>
            <a:ext cx="596686" cy="416379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61E9F9-F057-4BA0-C7D7-34AADABA0618}"/>
              </a:ext>
            </a:extLst>
          </p:cNvPr>
          <p:cNvSpPr/>
          <p:nvPr/>
        </p:nvSpPr>
        <p:spPr>
          <a:xfrm>
            <a:off x="7950823" y="1873853"/>
            <a:ext cx="605338" cy="376762"/>
          </a:xfrm>
          <a:prstGeom prst="rect">
            <a:avLst/>
          </a:prstGeom>
          <a:solidFill>
            <a:srgbClr val="ED7D31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85093-0284-CEE7-4FD1-ADD831BF57F6}"/>
              </a:ext>
            </a:extLst>
          </p:cNvPr>
          <p:cNvGrpSpPr/>
          <p:nvPr/>
        </p:nvGrpSpPr>
        <p:grpSpPr>
          <a:xfrm>
            <a:off x="8073380" y="5574745"/>
            <a:ext cx="3635297" cy="916148"/>
            <a:chOff x="-261950" y="3543445"/>
            <a:chExt cx="5317260" cy="916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/>
                <p:nvPr/>
              </p:nvSpPr>
              <p:spPr>
                <a:xfrm>
                  <a:off x="-261950" y="3543445"/>
                  <a:ext cx="5317260" cy="91614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dirty="0" smtClean="0">
                                        <a:latin typeface="Cambria Math" panose="02040503050406030204" pitchFamily="18" charset="0"/>
                                      </a:rPr>
                                      <m:t>&lt;0,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48110D-2CC3-59A8-23D2-DC5CC1B7B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950" y="3543445"/>
                  <a:ext cx="5317260" cy="9161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FF907-5020-BBA8-5DDC-FA36E864F1C7}"/>
                </a:ext>
              </a:extLst>
            </p:cNvPr>
            <p:cNvSpPr/>
            <p:nvPr/>
          </p:nvSpPr>
          <p:spPr>
            <a:xfrm>
              <a:off x="-168435" y="3809955"/>
              <a:ext cx="564133" cy="383128"/>
            </a:xfrm>
            <a:prstGeom prst="rect">
              <a:avLst/>
            </a:prstGeom>
            <a:solidFill>
              <a:srgbClr val="ED7D31">
                <a:alpha val="25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B6A9E4-46EE-D285-3B1C-5100484E099F}"/>
              </a:ext>
            </a:extLst>
          </p:cNvPr>
          <p:cNvGrpSpPr/>
          <p:nvPr/>
        </p:nvGrpSpPr>
        <p:grpSpPr>
          <a:xfrm>
            <a:off x="335842" y="3025485"/>
            <a:ext cx="6629624" cy="830997"/>
            <a:chOff x="5589348" y="-540080"/>
            <a:chExt cx="662962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/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−(0,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A2134D-8DA2-35B8-D1AA-53E7C904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663" y="-525520"/>
                  <a:ext cx="2535309" cy="461729"/>
                </a:xfrm>
                <a:prstGeom prst="rect">
                  <a:avLst/>
                </a:prstGeom>
                <a:blipFill>
                  <a:blip r:embed="rId9"/>
                  <a:stretch>
                    <a:fillRect r="-481" b="-21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/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E64D84-5B79-A66A-F2AF-FF1549E5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48" y="-540080"/>
                  <a:ext cx="4005712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2435" t="-6569" r="-1370" b="-1532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/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AE6E5-B41F-F76C-2937-28611C52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97" y="3716652"/>
                <a:ext cx="2441566" cy="49084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/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1EFCF8-3722-5E1E-52AA-074C3F27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85" y="3253354"/>
                <a:ext cx="785600" cy="276999"/>
              </a:xfrm>
              <a:prstGeom prst="rect">
                <a:avLst/>
              </a:prstGeom>
              <a:blipFill>
                <a:blip r:embed="rId12"/>
                <a:stretch>
                  <a:fillRect l="-7031" t="-4444" r="-1093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/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67E9BE-D53C-6FB3-722A-879627186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10" y="3263863"/>
                <a:ext cx="790922" cy="276999"/>
              </a:xfrm>
              <a:prstGeom prst="rect">
                <a:avLst/>
              </a:prstGeom>
              <a:blipFill>
                <a:blip r:embed="rId13"/>
                <a:stretch>
                  <a:fillRect l="-6923" t="-2174" r="-1000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/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A83D3-056C-FFEB-8D71-BBEE0571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8" y="4151158"/>
                <a:ext cx="2525628" cy="49084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/>
              <p:nvPr/>
            </p:nvSpPr>
            <p:spPr>
              <a:xfrm>
                <a:off x="4433162" y="4694641"/>
                <a:ext cx="1858136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04187E-46FE-40AB-29E1-7AC609B5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62" y="4694641"/>
                <a:ext cx="1858136" cy="7248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065C9E0-2545-AF56-2523-00A125681E12}"/>
              </a:ext>
            </a:extLst>
          </p:cNvPr>
          <p:cNvSpPr/>
          <p:nvPr/>
        </p:nvSpPr>
        <p:spPr>
          <a:xfrm>
            <a:off x="5474239" y="5057048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67F11-CA88-C9DD-9CF3-935CFDAE96DE}"/>
              </a:ext>
            </a:extLst>
          </p:cNvPr>
          <p:cNvSpPr/>
          <p:nvPr/>
        </p:nvSpPr>
        <p:spPr>
          <a:xfrm>
            <a:off x="7535214" y="4366960"/>
            <a:ext cx="452284" cy="43235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/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  -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B22B6-69EA-2804-8A6D-3B0726CA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38" y="4337653"/>
                <a:ext cx="2108746" cy="461665"/>
              </a:xfrm>
              <a:prstGeom prst="rect">
                <a:avLst/>
              </a:prstGeom>
              <a:blipFill>
                <a:blip r:embed="rId16"/>
                <a:stretch>
                  <a:fillRect l="-867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een leaf with white text&#10;&#10;Description automatically generated">
            <a:extLst>
              <a:ext uri="{FF2B5EF4-FFF2-40B4-BE49-F238E27FC236}">
                <a16:creationId xmlns:a16="http://schemas.microsoft.com/office/drawing/2014/main" id="{93674DD0-73A3-F34A-7D95-47B7E995C5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14:cNvPr>
              <p14:cNvContentPartPr/>
              <p14:nvPr/>
            </p14:nvContentPartPr>
            <p14:xfrm>
              <a:off x="10231655" y="1062999"/>
              <a:ext cx="121680" cy="27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32357B-279A-7FAA-FB01-B486751233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2655" y="1054359"/>
                <a:ext cx="1393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22F84-E4F3-D5CA-4FF5-AD3078F20E42}"/>
              </a:ext>
            </a:extLst>
          </p:cNvPr>
          <p:cNvGrpSpPr/>
          <p:nvPr/>
        </p:nvGrpSpPr>
        <p:grpSpPr>
          <a:xfrm>
            <a:off x="304518" y="1040493"/>
            <a:ext cx="7590134" cy="830997"/>
            <a:chOff x="5603118" y="938111"/>
            <a:chExt cx="759013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/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𝑢𝑐</m:t>
                            </m:r>
                          </m:e>
                        </m:d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8B2086-EFD7-F1FE-403B-7FDC7275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6684" y="943239"/>
                  <a:ext cx="3446568" cy="461729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/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GB" sz="2400" dirty="0"/>
                    <a:t>Original equation 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GB" sz="2400" b="0" dirty="0"/>
                </a:p>
                <a:p>
                  <a:r>
                    <a:rPr lang="en-GB" sz="2400" dirty="0"/>
                    <a:t>       Two-tubes equations</a:t>
                  </a:r>
                  <a:r>
                    <a:rPr lang="ru-RU" sz="2400" dirty="0"/>
                    <a:t> </a:t>
                  </a:r>
                  <a:r>
                    <a:rPr lang="en-GB" sz="2400" dirty="0"/>
                    <a:t>on 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25004FF-AC07-46E7-8D24-0CC4FBBDE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118" y="938111"/>
                  <a:ext cx="3981218" cy="830997"/>
                </a:xfrm>
                <a:prstGeom prst="rect">
                  <a:avLst/>
                </a:prstGeom>
                <a:blipFill>
                  <a:blip r:embed="rId21"/>
                  <a:stretch>
                    <a:fillRect l="-2450" t="-7353" r="-1378" b="-161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/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39979-9C12-6C3D-23EB-B7E334C7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66" y="1507350"/>
                <a:ext cx="329834" cy="461665"/>
              </a:xfrm>
              <a:prstGeom prst="rect">
                <a:avLst/>
              </a:prstGeom>
              <a:blipFill>
                <a:blip r:embed="rId22"/>
                <a:stretch>
                  <a:fillRect l="-3571" r="-178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/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GB" sz="2400" dirty="0"/>
                  <a:t>Original equation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       Two-tubes equations</a:t>
                </a:r>
                <a:r>
                  <a:rPr lang="ru-RU" sz="2400" dirty="0"/>
                  <a:t> </a:t>
                </a:r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2C063E-47B3-580E-F1F8-4512039B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6" y="5551061"/>
                <a:ext cx="4014561" cy="830997"/>
              </a:xfrm>
              <a:prstGeom prst="rect">
                <a:avLst/>
              </a:prstGeom>
              <a:blipFill>
                <a:blip r:embed="rId23"/>
                <a:stretch>
                  <a:fillRect l="-2432" t="-7353" r="-1368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/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06688-8EF7-5902-7470-7B3FB820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07" y="5550997"/>
                <a:ext cx="1788445" cy="461729"/>
              </a:xfrm>
              <a:prstGeom prst="rect">
                <a:avLst/>
              </a:prstGeom>
              <a:blipFill>
                <a:blip r:embed="rId2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/>
              <p:nvPr/>
            </p:nvSpPr>
            <p:spPr>
              <a:xfrm>
                <a:off x="4483041" y="6150364"/>
                <a:ext cx="1516634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CA95CA-6F09-A418-8836-2B16DE51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41" y="6150364"/>
                <a:ext cx="1516634" cy="490840"/>
              </a:xfrm>
              <a:prstGeom prst="rect">
                <a:avLst/>
              </a:prstGeom>
              <a:blipFill>
                <a:blip r:embed="rId2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/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18FB92-1AF5-BB47-92F3-AA8C4396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855" y="907023"/>
                <a:ext cx="45719" cy="369332"/>
              </a:xfrm>
              <a:prstGeom prst="rect">
                <a:avLst/>
              </a:prstGeom>
              <a:blipFill>
                <a:blip r:embed="rId26"/>
                <a:stretch>
                  <a:fillRect l="-142857" r="-45714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/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D2A4BE-F35E-A17D-AC31-3804C33D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61" y="2254243"/>
                <a:ext cx="1889005" cy="369332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2AC785-BF42-08FC-7440-E1C4B48368B6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49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Main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C3E0-ADE5-3DE2-89AB-A39046E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2248"/>
            <a:ext cx="6096000" cy="589575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365071"/>
                  </p:ext>
                </p:extLst>
              </p:nvPr>
            </p:nvGraphicFramePr>
            <p:xfrm>
              <a:off x="224159" y="3922265"/>
              <a:ext cx="7976961" cy="2819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6961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88059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2023+)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1345872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Consider</a:t>
                          </a:r>
                          <a:r>
                            <a:rPr lang="en-GB" sz="2400" baseline="0" dirty="0"/>
                            <a:t> a two-tube model with gravity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baseline="0" smtClean="0">
                                  <a:latin typeface="Cambria Math" panose="02040503050406030204" pitchFamily="18" charset="0"/>
                                </a:rPr>
                                <m:t>(∗)</m:t>
                              </m:r>
                            </m:oMath>
                          </a14:m>
                          <a:r>
                            <a:rPr lang="en-GB" sz="2400" baseline="0" dirty="0"/>
                            <a:t>. </a:t>
                          </a:r>
                          <a:br>
                            <a:rPr lang="en-GB" sz="2400" baseline="0" dirty="0"/>
                          </a:br>
                          <a:br>
                            <a:rPr lang="en-GB" sz="1100" dirty="0"/>
                          </a:br>
                          <a:endParaRPr lang="en-GB" sz="110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1100" b="0" dirty="0"/>
                        </a:p>
                        <a:p>
                          <a:endParaRPr lang="en-GB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F12FFB1B-7206-8890-58FD-A42E4BAB8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365071"/>
                  </p:ext>
                </p:extLst>
              </p:nvPr>
            </p:nvGraphicFramePr>
            <p:xfrm>
              <a:off x="224159" y="3922265"/>
              <a:ext cx="7976961" cy="28197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6961">
                      <a:extLst>
                        <a:ext uri="{9D8B030D-6E8A-4147-A177-3AD203B41FA5}">
                          <a16:colId xmlns:a16="http://schemas.microsoft.com/office/drawing/2014/main" val="1223635822"/>
                        </a:ext>
                      </a:extLst>
                    </a:gridCol>
                  </a:tblGrid>
                  <a:tr h="488059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Theorem (</a:t>
                          </a:r>
                          <a:r>
                            <a:rPr lang="en-GB" sz="2400" dirty="0" err="1"/>
                            <a:t>Efendiev</a:t>
                          </a:r>
                          <a:r>
                            <a:rPr lang="en-GB" sz="2400" dirty="0"/>
                            <a:t>, P., </a:t>
                          </a:r>
                          <a:r>
                            <a:rPr lang="en-GB" sz="2400" dirty="0" err="1"/>
                            <a:t>Tikhomirov</a:t>
                          </a:r>
                          <a:r>
                            <a:rPr lang="en-GB" sz="2400" dirty="0"/>
                            <a:t>, 2023+)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6064437"/>
                      </a:ext>
                    </a:extLst>
                  </a:tr>
                  <a:tr h="2331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6" t="-22977" r="-305" b="-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2976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AEA203-1F5C-E003-BE5E-C319F6139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74" y="3763720"/>
            <a:ext cx="3925077" cy="2943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/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proof is valid only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sufficiently small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Numerics</a:t>
                </a:r>
                <a:r>
                  <a:rPr lang="en-GB" dirty="0"/>
                  <a:t> suggests the same statement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D475D-8E70-117E-8C34-36CD1507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770" y="-1375472"/>
                <a:ext cx="5255493" cy="646331"/>
              </a:xfrm>
              <a:prstGeom prst="rect">
                <a:avLst/>
              </a:prstGeom>
              <a:blipFill>
                <a:blip r:embed="rId4"/>
                <a:stretch>
                  <a:fillRect l="-81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een leaf with white text&#10;&#10;Description automatically generated">
            <a:extLst>
              <a:ext uri="{FF2B5EF4-FFF2-40B4-BE49-F238E27FC236}">
                <a16:creationId xmlns:a16="http://schemas.microsoft.com/office/drawing/2014/main" id="{ECF57497-FC19-DC76-F5E6-9977623A8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BA03E-48F3-857B-AB26-00B9B5AFA360}"/>
                  </a:ext>
                </a:extLst>
              </p:cNvPr>
              <p:cNvSpPr txBox="1"/>
              <p:nvPr/>
            </p:nvSpPr>
            <p:spPr>
              <a:xfrm>
                <a:off x="261448" y="4950064"/>
                <a:ext cx="79023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Then for all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i="1" dirty="0">
                    <a:solidFill>
                      <a:srgbClr val="C00000"/>
                    </a:solidFill>
                  </a:rPr>
                  <a:t> sufficiently small</a:t>
                </a:r>
                <a:endParaRPr lang="en-GB" sz="2400" b="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BA03E-48F3-857B-AB26-00B9B5AF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48" y="4950064"/>
                <a:ext cx="7902379" cy="461665"/>
              </a:xfrm>
              <a:prstGeom prst="rect">
                <a:avLst/>
              </a:prstGeom>
              <a:blipFill>
                <a:blip r:embed="rId6"/>
                <a:stretch>
                  <a:fillRect l="-1235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9E64D-1635-BABF-290E-43621BDDFA48}"/>
                  </a:ext>
                </a:extLst>
              </p:cNvPr>
              <p:cNvSpPr txBox="1"/>
              <p:nvPr/>
            </p:nvSpPr>
            <p:spPr>
              <a:xfrm>
                <a:off x="261448" y="5870681"/>
                <a:ext cx="7749791" cy="847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0" dirty="0"/>
                  <a:t>TW1</a:t>
                </a:r>
                <a:r>
                  <a:rPr lang="en-GB" sz="2400" b="0" baseline="0" dirty="0"/>
                  <a:t>   </a:t>
                </a:r>
                <a:r>
                  <a:rPr lang="en-GB" sz="2400" b="0" dirty="0"/>
                  <a:t> with</a:t>
                </a:r>
                <a:r>
                  <a:rPr lang="en-GB" sz="2400" b="0" baseline="0" dirty="0"/>
                  <a:t> </a:t>
                </a:r>
                <a:r>
                  <a:rPr lang="en-GB" sz="2400" b="0" dirty="0"/>
                  <a:t>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 dirty="0"/>
                  <a:t>: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−1, −1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       →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 </a:t>
                </a:r>
                <a:br>
                  <a:rPr lang="en-GB" sz="2400" b="0" i="1" dirty="0">
                    <a:latin typeface="Cambria Math" panose="02040503050406030204" pitchFamily="18" charset="0"/>
                  </a:rPr>
                </a:br>
                <a:r>
                  <a:rPr lang="en-GB" sz="2400" b="0" dirty="0"/>
                  <a:t>TW2    with speed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GB" sz="2400" b="0" dirty="0"/>
                  <a:t>:</a:t>
                </a:r>
                <a:r>
                  <a:rPr lang="en-GB" sz="2400" b="0" baseline="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→        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          </m:t>
                    </m:r>
                  </m:oMath>
                </a14:m>
                <a:r>
                  <a:rPr lang="en-GB" sz="2400" b="0" dirty="0"/>
                  <a:t>    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9E64D-1635-BABF-290E-43621BDD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48" y="5870681"/>
                <a:ext cx="7749791" cy="847733"/>
              </a:xfrm>
              <a:prstGeom prst="rect">
                <a:avLst/>
              </a:prstGeom>
              <a:blipFill>
                <a:blip r:embed="rId7"/>
                <a:stretch>
                  <a:fillRect l="-1180" t="-5036" b="-15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/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2000" b="0" dirty="0"/>
                  <a:t>Moreover,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0" dirty="0"/>
                  <a:t>,</a:t>
                </a:r>
                <a:br>
                  <a:rPr lang="en-GB" sz="2000" b="0" dirty="0"/>
                </a:br>
                <a:r>
                  <a:rPr lang="en-GB" sz="2000" b="0" dirty="0"/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F8C90A-CAA6-3E44-53B2-9E823454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26" y="-1123589"/>
                <a:ext cx="5170888" cy="1017971"/>
              </a:xfrm>
              <a:prstGeom prst="rect">
                <a:avLst/>
              </a:prstGeom>
              <a:blipFill>
                <a:blip r:embed="rId8"/>
                <a:stretch>
                  <a:fillRect l="-1297"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DAC9262-03A6-6077-17B0-ED9EBA394ACA}"/>
              </a:ext>
            </a:extLst>
          </p:cNvPr>
          <p:cNvSpPr txBox="1"/>
          <p:nvPr/>
        </p:nvSpPr>
        <p:spPr>
          <a:xfrm>
            <a:off x="290099" y="5356100"/>
            <a:ext cx="622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/>
              <a:t>such that there exist two travelling waves </a:t>
            </a:r>
            <a:r>
              <a:rPr lang="en-GB" sz="2400" dirty="0"/>
              <a:t>(TW):</a:t>
            </a:r>
            <a:endParaRPr lang="en-GB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/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A3FB2-28B7-D646-CE9B-5C0A90C2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0023"/>
                <a:ext cx="6300452" cy="904222"/>
              </a:xfrm>
              <a:prstGeom prst="rect">
                <a:avLst/>
              </a:prstGeom>
              <a:blipFill>
                <a:blip r:embed="rId9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/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dirty="0" smtClean="0">
                                      <a:latin typeface="Cambria Math" panose="02040503050406030204" pitchFamily="18" charset="0"/>
                                    </a:rPr>
                                    <m:t>&lt;0,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24A3F-DC13-0C1E-CBB2-B1EF74FB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55" y="961729"/>
                <a:ext cx="6222796" cy="1051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/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CC4CE-8526-516D-F4C8-7D81DE2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1938010"/>
                <a:ext cx="2441566" cy="49084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/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0A9010-8201-C647-0FE6-755116E2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74" y="2412906"/>
                <a:ext cx="2525628" cy="49084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/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E3141-E6C8-7D88-4D97-21CF37A3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5" y="2967975"/>
                <a:ext cx="3510385" cy="7248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D37BAC64-9D42-FA0A-AE60-229B63A09F63}"/>
              </a:ext>
            </a:extLst>
          </p:cNvPr>
          <p:cNvSpPr/>
          <p:nvPr/>
        </p:nvSpPr>
        <p:spPr>
          <a:xfrm>
            <a:off x="751122" y="1031413"/>
            <a:ext cx="358976" cy="2599726"/>
          </a:xfrm>
          <a:prstGeom prst="leftBrace">
            <a:avLst>
              <a:gd name="adj1" fmla="val 6898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/>
              <p:nvPr/>
            </p:nvSpPr>
            <p:spPr>
              <a:xfrm>
                <a:off x="8810145" y="3352208"/>
                <a:ext cx="2958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As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400" dirty="0"/>
                  <a:t> we observe: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B589A2-38DF-3591-AEC7-C929F4D5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45" y="3352208"/>
                <a:ext cx="2958887" cy="461665"/>
              </a:xfrm>
              <a:prstGeom prst="rect">
                <a:avLst/>
              </a:prstGeom>
              <a:blipFill>
                <a:blip r:embed="rId14"/>
                <a:stretch>
                  <a:fillRect l="-3086" t="-10526" r="-2058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/>
              <p:nvPr/>
            </p:nvSpPr>
            <p:spPr>
              <a:xfrm>
                <a:off x="8536459" y="4829616"/>
                <a:ext cx="1208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- blue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000" dirty="0"/>
                  <a:t> - green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4798E8-6DEE-00E8-E39B-95583572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459" y="4829616"/>
                <a:ext cx="1208344" cy="707886"/>
              </a:xfrm>
              <a:prstGeom prst="rect">
                <a:avLst/>
              </a:prstGeom>
              <a:blipFill>
                <a:blip r:embed="rId15"/>
                <a:stretch>
                  <a:fillRect t="-4310" r="-5025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/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3200" dirty="0"/>
                  <a:t>)</a:t>
                </a:r>
                <a:endParaRPr lang="en-GB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323D5-AEC7-7FD8-E7E5-ADFC1F32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4" y="2037893"/>
                <a:ext cx="633507" cy="584775"/>
              </a:xfrm>
              <a:prstGeom prst="rect">
                <a:avLst/>
              </a:prstGeom>
              <a:blipFill>
                <a:blip r:embed="rId16"/>
                <a:stretch>
                  <a:fillRect l="-24038" t="-12500" r="-2307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01E86-24D6-67F3-F1BD-5DC79A0F9337}"/>
                  </a:ext>
                </a:extLst>
              </p:cNvPr>
              <p:cNvSpPr txBox="1"/>
              <p:nvPr/>
            </p:nvSpPr>
            <p:spPr>
              <a:xfrm>
                <a:off x="4738550" y="4948708"/>
                <a:ext cx="31238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), </m:t>
                    </m:r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801E86-24D6-67F3-F1BD-5DC79A0F9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50" y="4948708"/>
                <a:ext cx="3123804" cy="461665"/>
              </a:xfrm>
              <a:prstGeom prst="rect">
                <a:avLst/>
              </a:prstGeom>
              <a:blipFill>
                <a:blip r:embed="rId17"/>
                <a:stretch>
                  <a:fillRect l="-292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/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3CA1AE-6557-ECAD-0EBC-A0839833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390" y="3922265"/>
                <a:ext cx="42351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/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784A0F-6F37-BFD2-0452-083793E6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311" y="6063714"/>
                <a:ext cx="652743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1EEB167-EF7F-3714-EBE8-FCAE4D5E1366}"/>
              </a:ext>
            </a:extLst>
          </p:cNvPr>
          <p:cNvSpPr txBox="1"/>
          <p:nvPr/>
        </p:nvSpPr>
        <p:spPr>
          <a:xfrm>
            <a:off x="6152500" y="252250"/>
            <a:ext cx="4345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</a:t>
            </a:r>
            <a:r>
              <a:rPr lang="en-GB" sz="2400" dirty="0" err="1"/>
              <a:t>prova</a:t>
            </a:r>
            <a:r>
              <a:rPr lang="en-GB" sz="2400" dirty="0"/>
              <a:t> </a:t>
            </a:r>
            <a:r>
              <a:rPr lang="en-GB" sz="2400" dirty="0" err="1"/>
              <a:t>tem</a:t>
            </a:r>
            <a:r>
              <a:rPr lang="en-GB" sz="2400" dirty="0"/>
              <a:t> o “</a:t>
            </a:r>
            <a:r>
              <a:rPr lang="en-GB" sz="2400" dirty="0" err="1"/>
              <a:t>gosto</a:t>
            </a:r>
            <a:r>
              <a:rPr lang="en-GB" sz="2400" dirty="0"/>
              <a:t> </a:t>
            </a:r>
            <a:r>
              <a:rPr lang="en-GB" sz="2400" dirty="0" err="1"/>
              <a:t>dinâmico</a:t>
            </a:r>
            <a:r>
              <a:rPr lang="en-GB" sz="2400" dirty="0"/>
              <a:t>”!!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BFD442-C069-EF22-FAEC-C0F598D59458}"/>
              </a:ext>
            </a:extLst>
          </p:cNvPr>
          <p:cNvCxnSpPr/>
          <p:nvPr/>
        </p:nvCxnSpPr>
        <p:spPr>
          <a:xfrm>
            <a:off x="8545770" y="4559815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A76B9A-55EE-54E8-3315-4315373E49A1}"/>
              </a:ext>
            </a:extLst>
          </p:cNvPr>
          <p:cNvCxnSpPr/>
          <p:nvPr/>
        </p:nvCxnSpPr>
        <p:spPr>
          <a:xfrm>
            <a:off x="8518021" y="5895752"/>
            <a:ext cx="35431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/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49F835-3ED4-4360-DBEC-993C8A20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402" y="4561906"/>
                <a:ext cx="895438" cy="461665"/>
              </a:xfrm>
              <a:prstGeom prst="rect">
                <a:avLst/>
              </a:prstGeom>
              <a:blipFill>
                <a:blip r:embed="rId20"/>
                <a:stretch>
                  <a:fillRect r="-2041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/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E0992E-D4EE-AE21-9CB3-BB44A4790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98" y="5429092"/>
                <a:ext cx="895437" cy="461665"/>
              </a:xfrm>
              <a:prstGeom prst="rect">
                <a:avLst/>
              </a:prstGeom>
              <a:blipFill>
                <a:blip r:embed="rId21"/>
                <a:stretch>
                  <a:fillRect r="-1361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/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93ED2-BDCF-F379-C3C0-EB1688B3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954" y="2208111"/>
                <a:ext cx="2037994" cy="894091"/>
              </a:xfrm>
              <a:prstGeom prst="rect">
                <a:avLst/>
              </a:prstGeom>
              <a:blipFill>
                <a:blip r:embed="rId22"/>
                <a:stretch>
                  <a:fillRect b="-1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/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=−0.25</m:t>
                          </m:r>
                        </m:e>
                      </m:func>
                    </m:oMath>
                  </m:oMathPara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=+0.25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666286-4E77-C95F-4D9D-79E0F146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639" y="2211440"/>
                <a:ext cx="2230995" cy="922368"/>
              </a:xfrm>
              <a:prstGeom prst="rect">
                <a:avLst/>
              </a:prstGeom>
              <a:blipFill>
                <a:blip r:embed="rId23"/>
                <a:stretch>
                  <a:fillRect b="-6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98EC2D0-F430-AF3C-C8C5-6FD1507D6A0B}"/>
              </a:ext>
            </a:extLst>
          </p:cNvPr>
          <p:cNvSpPr txBox="1"/>
          <p:nvPr/>
        </p:nvSpPr>
        <p:spPr>
          <a:xfrm>
            <a:off x="6138031" y="2186153"/>
            <a:ext cx="1221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Remark: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4A88E-DEFF-6708-F5C4-95D0DB3958DF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9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  <p:bldP spid="26" grpId="0"/>
      <p:bldP spid="27" grpId="0"/>
      <p:bldP spid="28" grpId="0"/>
      <p:bldP spid="31" grpId="0"/>
      <p:bldP spid="32" grpId="0"/>
      <p:bldP spid="35" grpId="0"/>
      <p:bldP spid="36" grpId="0"/>
      <p:bldP spid="37" grpId="0"/>
      <p:bldP spid="38" grpId="0"/>
      <p:bldP spid="42" grpId="0"/>
      <p:bldP spid="43" grpId="0"/>
      <p:bldP spid="11" grpId="0"/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… a </a:t>
            </a:r>
            <a:r>
              <a:rPr lang="en-GB" dirty="0" err="1"/>
              <a:t>vida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</a:t>
            </a:r>
            <a:r>
              <a:rPr lang="en-GB" dirty="0" err="1"/>
              <a:t>russa</a:t>
            </a:r>
            <a:r>
              <a:rPr lang="en-GB" dirty="0"/>
              <a:t> (…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ruça</a:t>
            </a:r>
            <a:r>
              <a:rPr lang="en-GB" dirty="0"/>
              <a:t>?)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9AA67-7E89-3926-2CC7-58DDE0587EA6}"/>
              </a:ext>
            </a:extLst>
          </p:cNvPr>
          <p:cNvSpPr txBox="1"/>
          <p:nvPr/>
        </p:nvSpPr>
        <p:spPr>
          <a:xfrm>
            <a:off x="2617563" y="990965"/>
            <a:ext cx="5330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СПАСИБО за внимание!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Приезжайте в гости в Рио-де-Жанейро!</a:t>
            </a:r>
            <a:endParaRPr lang="en-GB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8BB42-05CB-74C7-5544-343CF6F54303}"/>
                  </a:ext>
                </a:extLst>
              </p:cNvPr>
              <p:cNvSpPr txBox="1"/>
              <p:nvPr/>
            </p:nvSpPr>
            <p:spPr>
              <a:xfrm>
                <a:off x="220128" y="1046773"/>
                <a:ext cx="45778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Travelling wave ansatz with fixed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68BB42-05CB-74C7-5544-343CF6F54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8" y="1046773"/>
                <a:ext cx="4577856" cy="461665"/>
              </a:xfrm>
              <a:prstGeom prst="rect">
                <a:avLst/>
              </a:prstGeom>
              <a:blipFill>
                <a:blip r:embed="rId2"/>
                <a:stretch>
                  <a:fillRect l="-1997" t="-10667" r="-1198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088037-2551-6CA0-6EA8-FDFDE777F0B3}"/>
                  </a:ext>
                </a:extLst>
              </p:cNvPr>
              <p:cNvSpPr txBox="1"/>
              <p:nvPr/>
            </p:nvSpPr>
            <p:spPr>
              <a:xfrm>
                <a:off x="432618" y="1523355"/>
                <a:ext cx="3298147" cy="2739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endParaRPr lang="en-GB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endParaRPr lang="en-GB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𝑣𝑡</m:t>
                          </m:r>
                        </m:e>
                      </m:d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088037-2551-6CA0-6EA8-FDFDE777F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8" y="1523355"/>
                <a:ext cx="3298147" cy="27392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E9EB63-1AE9-A1B2-D2F6-0581DC6A734D}"/>
                  </a:ext>
                </a:extLst>
              </p:cNvPr>
              <p:cNvSpPr txBox="1"/>
              <p:nvPr/>
            </p:nvSpPr>
            <p:spPr>
              <a:xfrm>
                <a:off x="685283" y="4841731"/>
                <a:ext cx="279281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E9EB63-1AE9-A1B2-D2F6-0581DC6A7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83" y="4841731"/>
                <a:ext cx="2792816" cy="1938992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7DD7B-525F-FDFD-B103-CF7AABF0C1C9}"/>
                  </a:ext>
                </a:extLst>
              </p:cNvPr>
              <p:cNvSpPr txBox="1"/>
              <p:nvPr/>
            </p:nvSpPr>
            <p:spPr>
              <a:xfrm>
                <a:off x="220128" y="4380066"/>
                <a:ext cx="3000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With condition 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+∞: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7DD7B-525F-FDFD-B103-CF7AABF0C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8" y="4380066"/>
                <a:ext cx="3000501" cy="461665"/>
              </a:xfrm>
              <a:prstGeom prst="rect">
                <a:avLst/>
              </a:prstGeom>
              <a:blipFill>
                <a:blip r:embed="rId5"/>
                <a:stretch>
                  <a:fillRect l="-3049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1FD2EC2E-AC61-A552-C3A5-FD39695BC528}"/>
              </a:ext>
            </a:extLst>
          </p:cNvPr>
          <p:cNvSpPr/>
          <p:nvPr/>
        </p:nvSpPr>
        <p:spPr>
          <a:xfrm>
            <a:off x="5424097" y="1581071"/>
            <a:ext cx="983226" cy="4817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/>
              <p:nvPr/>
            </p:nvSpPr>
            <p:spPr>
              <a:xfrm>
                <a:off x="7596606" y="1566135"/>
                <a:ext cx="2536464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𝐵𝑋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606" y="1566135"/>
                <a:ext cx="2536464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20B5D-423D-157E-8E1D-AB8218B3BC19}"/>
                  </a:ext>
                </a:extLst>
              </p:cNvPr>
              <p:cNvSpPr txBox="1"/>
              <p:nvPr/>
            </p:nvSpPr>
            <p:spPr>
              <a:xfrm>
                <a:off x="6160892" y="2655979"/>
                <a:ext cx="5958234" cy="2724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b="0" dirty="0">
                    <a:ea typeface="Cambria Math" panose="02040503050406030204" pitchFamily="18" charset="0"/>
                  </a:rPr>
                  <a:t>,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dirty="0"/>
                  <a:t>,       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2×4</m:t>
                        </m:r>
                      </m:sup>
                    </m:sSup>
                  </m:oMath>
                </a14:m>
                <a:r>
                  <a:rPr lang="en-GB" sz="2400" dirty="0"/>
                  <a:t>,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ra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20B5D-423D-157E-8E1D-AB8218B3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892" y="2655979"/>
                <a:ext cx="5958234" cy="2724207"/>
              </a:xfrm>
              <a:prstGeom prst="rect">
                <a:avLst/>
              </a:prstGeom>
              <a:blipFill>
                <a:blip r:embed="rId7"/>
                <a:stretch>
                  <a:fillRect l="-1638" t="-1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11FD0F-A115-5A8D-D960-6AAA2CB999CB}"/>
                  </a:ext>
                </a:extLst>
              </p:cNvPr>
              <p:cNvSpPr txBox="1"/>
              <p:nvPr/>
            </p:nvSpPr>
            <p:spPr>
              <a:xfrm>
                <a:off x="5601079" y="5276929"/>
                <a:ext cx="5656613" cy="1295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/>
                  <a:t>Aim</a:t>
                </a:r>
                <a:r>
                  <a:rPr lang="en-GB" sz="2400" dirty="0"/>
                  <a:t>: </a:t>
                </a:r>
              </a:p>
              <a:p>
                <a:r>
                  <a:rPr lang="en-GB" sz="2400" dirty="0"/>
                  <a:t>find a heteroclinic orbit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400" b="0" dirty="0">
                  <a:ea typeface="Cambria Math" panose="02040503050406030204" pitchFamily="18" charset="0"/>
                </a:endParaRPr>
              </a:p>
              <a:p>
                <a:r>
                  <a:rPr lang="en-GB" sz="2400" dirty="0"/>
                  <a:t>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+∞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dirty="0"/>
                  <a:t> given point.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11FD0F-A115-5A8D-D960-6AAA2CB9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079" y="5276929"/>
                <a:ext cx="5656613" cy="1295355"/>
              </a:xfrm>
              <a:prstGeom prst="rect">
                <a:avLst/>
              </a:prstGeom>
              <a:blipFill>
                <a:blip r:embed="rId8"/>
                <a:stretch>
                  <a:fillRect l="-1724" t="-3774" b="-89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D4C77-7B3F-5CE5-4AB9-BB78129BD5BE}"/>
                  </a:ext>
                </a:extLst>
              </p:cNvPr>
              <p:cNvSpPr txBox="1"/>
              <p:nvPr/>
            </p:nvSpPr>
            <p:spPr>
              <a:xfrm>
                <a:off x="7469425" y="1046772"/>
                <a:ext cx="2955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System of ODEs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D4C77-7B3F-5CE5-4AB9-BB78129B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425" y="1046772"/>
                <a:ext cx="2955553" cy="461665"/>
              </a:xfrm>
              <a:prstGeom prst="rect">
                <a:avLst/>
              </a:prstGeom>
              <a:blipFill>
                <a:blip r:embed="rId9"/>
                <a:stretch>
                  <a:fillRect l="-3093" t="-10667" r="-2062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green leaf with white text&#10;&#10;Description automatically generated">
            <a:extLst>
              <a:ext uri="{FF2B5EF4-FFF2-40B4-BE49-F238E27FC236}">
                <a16:creationId xmlns:a16="http://schemas.microsoft.com/office/drawing/2014/main" id="{CCFF4949-6D62-180E-01A6-3D93730FD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1DB553-4189-5358-EACC-26EA36A46A4F}"/>
                  </a:ext>
                </a:extLst>
              </p:cNvPr>
              <p:cNvSpPr txBox="1"/>
              <p:nvPr/>
            </p:nvSpPr>
            <p:spPr>
              <a:xfrm>
                <a:off x="5424097" y="5277969"/>
                <a:ext cx="68495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Observation: </a:t>
                </a:r>
              </a:p>
              <a:p>
                <a:r>
                  <a:rPr lang="en-GB" sz="2400" dirty="0"/>
                  <a:t>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GB" sz="2400" dirty="0"/>
                  <a:t>this system has a special </a:t>
                </a:r>
                <a:r>
                  <a:rPr lang="en-GB" sz="2400" dirty="0">
                    <a:solidFill>
                      <a:srgbClr val="C00000"/>
                    </a:solidFill>
                  </a:rPr>
                  <a:t>``slow-fast’’</a:t>
                </a:r>
                <a:r>
                  <a:rPr lang="en-GB" sz="2400" dirty="0"/>
                  <a:t> structure. Let me say several words on what is called </a:t>
                </a:r>
                <a:r>
                  <a:rPr lang="en-GB" sz="2400" dirty="0">
                    <a:solidFill>
                      <a:srgbClr val="C00000"/>
                    </a:solidFill>
                  </a:rPr>
                  <a:t>geometric singular perturbation theory (GSPT)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1DB553-4189-5358-EACC-26EA36A46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097" y="5277969"/>
                <a:ext cx="6849535" cy="1569660"/>
              </a:xfrm>
              <a:prstGeom prst="rect">
                <a:avLst/>
              </a:prstGeom>
              <a:blipFill>
                <a:blip r:embed="rId11"/>
                <a:stretch>
                  <a:fillRect l="-1425" t="-3113" b="-8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8237E8-B784-8640-BC53-5EA5F7A333C6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8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/>
              <p:nvPr/>
            </p:nvSpPr>
            <p:spPr>
              <a:xfrm>
                <a:off x="316521" y="1461591"/>
                <a:ext cx="2391809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1" y="1461591"/>
                <a:ext cx="2391809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A green leaf with white text&#10;&#10;Description automatically generated">
            <a:extLst>
              <a:ext uri="{FF2B5EF4-FFF2-40B4-BE49-F238E27FC236}">
                <a16:creationId xmlns:a16="http://schemas.microsoft.com/office/drawing/2014/main" id="{3EAB3A13-AD02-CFF0-F435-95B8D35E2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569B3A-4BAC-70C6-55A1-0EB343C5BF38}"/>
                  </a:ext>
                </a:extLst>
              </p:cNvPr>
              <p:cNvSpPr txBox="1"/>
              <p:nvPr/>
            </p:nvSpPr>
            <p:spPr>
              <a:xfrm>
                <a:off x="8843501" y="1461591"/>
                <a:ext cx="2674707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569B3A-4BAC-70C6-55A1-0EB343C5B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501" y="1461591"/>
                <a:ext cx="2674707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9D4A5-9695-6BF6-1020-483E6BB9F842}"/>
                  </a:ext>
                </a:extLst>
              </p:cNvPr>
              <p:cNvSpPr txBox="1"/>
              <p:nvPr/>
            </p:nvSpPr>
            <p:spPr>
              <a:xfrm>
                <a:off x="5285865" y="1289368"/>
                <a:ext cx="13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9D4A5-9695-6BF6-1020-483E6BB9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65" y="1289368"/>
                <a:ext cx="130465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868FA6-B8CB-6001-256F-820FC8BACB4C}"/>
              </a:ext>
            </a:extLst>
          </p:cNvPr>
          <p:cNvCxnSpPr/>
          <p:nvPr/>
        </p:nvCxnSpPr>
        <p:spPr>
          <a:xfrm>
            <a:off x="4546928" y="1833998"/>
            <a:ext cx="278252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96810-D7D4-77D6-7EAF-75A35F6F66A1}"/>
                  </a:ext>
                </a:extLst>
              </p:cNvPr>
              <p:cNvSpPr txBox="1"/>
              <p:nvPr/>
            </p:nvSpPr>
            <p:spPr>
              <a:xfrm>
                <a:off x="3085837" y="2551767"/>
                <a:ext cx="12053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96810-D7D4-77D6-7EAF-75A35F6F6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37" y="2551767"/>
                <a:ext cx="120533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C7D7FD-3086-E058-5602-D2FDE3191D78}"/>
                  </a:ext>
                </a:extLst>
              </p:cNvPr>
              <p:cNvSpPr txBox="1"/>
              <p:nvPr/>
            </p:nvSpPr>
            <p:spPr>
              <a:xfrm>
                <a:off x="3091714" y="2551766"/>
                <a:ext cx="12053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C7D7FD-3086-E058-5602-D2FDE319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714" y="2551766"/>
                <a:ext cx="120533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E1F067-8BC3-8C67-A708-550EEA4E7587}"/>
                  </a:ext>
                </a:extLst>
              </p:cNvPr>
              <p:cNvSpPr txBox="1"/>
              <p:nvPr/>
            </p:nvSpPr>
            <p:spPr>
              <a:xfrm>
                <a:off x="3089708" y="2551766"/>
                <a:ext cx="12053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E1F067-8BC3-8C67-A708-550EEA4E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08" y="2551766"/>
                <a:ext cx="120533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E31FDA-D06E-0471-0DA8-668E93832DA9}"/>
                  </a:ext>
                </a:extLst>
              </p:cNvPr>
              <p:cNvSpPr txBox="1"/>
              <p:nvPr/>
            </p:nvSpPr>
            <p:spPr>
              <a:xfrm>
                <a:off x="5143454" y="1850292"/>
                <a:ext cx="1589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E31FDA-D06E-0471-0DA8-668E9383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54" y="1850292"/>
                <a:ext cx="158947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47E1D0-BE1F-35F2-8261-886B134EF69A}"/>
                  </a:ext>
                </a:extLst>
              </p:cNvPr>
              <p:cNvSpPr txBox="1"/>
              <p:nvPr/>
            </p:nvSpPr>
            <p:spPr>
              <a:xfrm>
                <a:off x="344984" y="5801362"/>
                <a:ext cx="2112053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  =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47E1D0-BE1F-35F2-8261-886B134EF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84" y="5801362"/>
                <a:ext cx="2112053" cy="9161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31A0DC-E2F7-F65B-648A-95983231F136}"/>
              </a:ext>
            </a:extLst>
          </p:cNvPr>
          <p:cNvCxnSpPr>
            <a:cxnSpLocks/>
          </p:cNvCxnSpPr>
          <p:nvPr/>
        </p:nvCxnSpPr>
        <p:spPr>
          <a:xfrm>
            <a:off x="1401193" y="2497579"/>
            <a:ext cx="0" cy="2908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D08DCD-ADB3-D6FF-6776-6EB2F0F804F7}"/>
                  </a:ext>
                </a:extLst>
              </p:cNvPr>
              <p:cNvSpPr txBox="1"/>
              <p:nvPr/>
            </p:nvSpPr>
            <p:spPr>
              <a:xfrm>
                <a:off x="1445309" y="3470070"/>
                <a:ext cx="1264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Formally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D08DCD-ADB3-D6FF-6776-6EB2F0F80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309" y="3470070"/>
                <a:ext cx="1264064" cy="830997"/>
              </a:xfrm>
              <a:prstGeom prst="rect">
                <a:avLst/>
              </a:prstGeom>
              <a:blipFill>
                <a:blip r:embed="rId14"/>
                <a:stretch>
                  <a:fillRect l="-7246" t="-5839" r="-6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0CA93F-E0B6-961E-D9F7-262EB4E6F062}"/>
              </a:ext>
            </a:extLst>
          </p:cNvPr>
          <p:cNvCxnSpPr>
            <a:cxnSpLocks/>
          </p:cNvCxnSpPr>
          <p:nvPr/>
        </p:nvCxnSpPr>
        <p:spPr>
          <a:xfrm>
            <a:off x="10114659" y="2476912"/>
            <a:ext cx="0" cy="2908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788F-86FB-74A6-34EC-43C02C50BB19}"/>
                  </a:ext>
                </a:extLst>
              </p:cNvPr>
              <p:cNvSpPr txBox="1"/>
              <p:nvPr/>
            </p:nvSpPr>
            <p:spPr>
              <a:xfrm>
                <a:off x="10158775" y="3449403"/>
                <a:ext cx="1264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Formally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788F-86FB-74A6-34EC-43C02C50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775" y="3449403"/>
                <a:ext cx="1264064" cy="830997"/>
              </a:xfrm>
              <a:prstGeom prst="rect">
                <a:avLst/>
              </a:prstGeom>
              <a:blipFill>
                <a:blip r:embed="rId15"/>
                <a:stretch>
                  <a:fillRect l="-7212" t="-5882" r="-5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DABF30-6E03-DC7D-CB3B-51EEDEFB7697}"/>
                  </a:ext>
                </a:extLst>
              </p:cNvPr>
              <p:cNvSpPr txBox="1"/>
              <p:nvPr/>
            </p:nvSpPr>
            <p:spPr>
              <a:xfrm>
                <a:off x="9094794" y="5801362"/>
                <a:ext cx="2338076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0      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DABF30-6E03-DC7D-CB3B-51EEDEFB7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794" y="5801362"/>
                <a:ext cx="2338076" cy="9161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C04522E-9E72-C6EB-9BF5-FAD0E0518544}"/>
              </a:ext>
            </a:extLst>
          </p:cNvPr>
          <p:cNvSpPr txBox="1"/>
          <p:nvPr/>
        </p:nvSpPr>
        <p:spPr>
          <a:xfrm flipH="1">
            <a:off x="673792" y="979637"/>
            <a:ext cx="224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Slow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805BAD-A571-6C7C-E813-A75CB5D74F9B}"/>
              </a:ext>
            </a:extLst>
          </p:cNvPr>
          <p:cNvSpPr txBox="1"/>
          <p:nvPr/>
        </p:nvSpPr>
        <p:spPr>
          <a:xfrm flipH="1">
            <a:off x="9268682" y="955950"/>
            <a:ext cx="224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Fast system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8087A2-EED7-F0C3-CE9E-4666232D963A}"/>
              </a:ext>
            </a:extLst>
          </p:cNvPr>
          <p:cNvSpPr txBox="1"/>
          <p:nvPr/>
        </p:nvSpPr>
        <p:spPr>
          <a:xfrm flipH="1">
            <a:off x="182884" y="5298577"/>
            <a:ext cx="290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Reduced slow system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803E28-F8B8-7C50-D208-34317974F4B2}"/>
              </a:ext>
            </a:extLst>
          </p:cNvPr>
          <p:cNvSpPr txBox="1"/>
          <p:nvPr/>
        </p:nvSpPr>
        <p:spPr>
          <a:xfrm flipH="1">
            <a:off x="8940034" y="5298577"/>
            <a:ext cx="290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Reduced fast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4E13D-698D-A080-AECF-6390CE6DE84F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16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ECF0CA-1DE2-5167-F1AE-FEDE75670F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41942" y="2653075"/>
            <a:ext cx="5464538" cy="40723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C754AF-AE4D-D604-4EAF-6DF2C11BDE48}"/>
                  </a:ext>
                </a:extLst>
              </p:cNvPr>
              <p:cNvSpPr txBox="1"/>
              <p:nvPr/>
            </p:nvSpPr>
            <p:spPr>
              <a:xfrm>
                <a:off x="6114944" y="5829056"/>
                <a:ext cx="27369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- critical set</a:t>
                </a:r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C754AF-AE4D-D604-4EAF-6DF2C11BD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44" y="5829056"/>
                <a:ext cx="2736918" cy="830997"/>
              </a:xfrm>
              <a:prstGeom prst="rect">
                <a:avLst/>
              </a:prstGeom>
              <a:blipFill>
                <a:blip r:embed="rId18"/>
                <a:stretch>
                  <a:fillRect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467472-BFF6-345A-D918-4E920A884BFC}"/>
                  </a:ext>
                </a:extLst>
              </p:cNvPr>
              <p:cNvSpPr txBox="1"/>
              <p:nvPr/>
            </p:nvSpPr>
            <p:spPr>
              <a:xfrm>
                <a:off x="3563721" y="5825666"/>
                <a:ext cx="228338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slow variable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fast variable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467472-BFF6-345A-D918-4E920A884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721" y="5825666"/>
                <a:ext cx="2283382" cy="830997"/>
              </a:xfrm>
              <a:prstGeom prst="rect">
                <a:avLst/>
              </a:prstGeom>
              <a:blipFill>
                <a:blip r:embed="rId19"/>
                <a:stretch>
                  <a:fillRect l="-802" t="-5882" r="-2674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84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 animBg="1"/>
      <p:bldP spid="23" grpId="0"/>
      <p:bldP spid="30" grpId="0"/>
      <p:bldP spid="31" grpId="0" animBg="1"/>
      <p:bldP spid="38" grpId="0"/>
      <p:bldP spid="39" grpId="0"/>
      <p:bldP spid="40" grpId="0"/>
      <p:bldP spid="41" grpId="0"/>
      <p:bldP spid="42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Geometric singular perturbation theory (GSPT)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/>
              <p:nvPr/>
            </p:nvSpPr>
            <p:spPr>
              <a:xfrm>
                <a:off x="542663" y="1616377"/>
                <a:ext cx="2955296" cy="1051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5AD7FA-CBC3-EA14-F457-25A0603D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63" y="1616377"/>
                <a:ext cx="2955296" cy="1051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BCFD00-F2E9-FFD4-D543-83356636A22C}"/>
                  </a:ext>
                </a:extLst>
              </p:cNvPr>
              <p:cNvSpPr txBox="1"/>
              <p:nvPr/>
            </p:nvSpPr>
            <p:spPr>
              <a:xfrm>
                <a:off x="273821" y="1022451"/>
                <a:ext cx="36000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Slow system 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/>
                  <a:t> – slow time)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BCFD00-F2E9-FFD4-D543-83356636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21" y="1022451"/>
                <a:ext cx="3600088" cy="461665"/>
              </a:xfrm>
              <a:prstGeom prst="rect">
                <a:avLst/>
              </a:prstGeom>
              <a:blipFill>
                <a:blip r:embed="rId3"/>
                <a:stretch>
                  <a:fillRect l="-2712" t="-10667" r="-1695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CC6653-1F2E-A845-1B6D-11645C79B79F}"/>
                  </a:ext>
                </a:extLst>
              </p:cNvPr>
              <p:cNvSpPr txBox="1"/>
              <p:nvPr/>
            </p:nvSpPr>
            <p:spPr>
              <a:xfrm>
                <a:off x="7770252" y="1063419"/>
                <a:ext cx="3411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Fast system 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/>
                  <a:t> – fast time)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CC6653-1F2E-A845-1B6D-11645C79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252" y="1063419"/>
                <a:ext cx="3411768" cy="461665"/>
              </a:xfrm>
              <a:prstGeom prst="rect">
                <a:avLst/>
              </a:prstGeom>
              <a:blipFill>
                <a:blip r:embed="rId4"/>
                <a:stretch>
                  <a:fillRect l="-2862" t="-10526" r="-1789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5AB1B0-7CBC-9D88-653D-308BC2D14985}"/>
                  </a:ext>
                </a:extLst>
              </p:cNvPr>
              <p:cNvSpPr txBox="1"/>
              <p:nvPr/>
            </p:nvSpPr>
            <p:spPr>
              <a:xfrm>
                <a:off x="7882443" y="1684088"/>
                <a:ext cx="3531929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    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5AB1B0-7CBC-9D88-653D-308BC2D14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443" y="1684088"/>
                <a:ext cx="3531929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C84134-6323-E0A2-F101-ECFCA189768E}"/>
              </a:ext>
            </a:extLst>
          </p:cNvPr>
          <p:cNvCxnSpPr/>
          <p:nvPr/>
        </p:nvCxnSpPr>
        <p:spPr>
          <a:xfrm>
            <a:off x="4257368" y="2064774"/>
            <a:ext cx="278252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4446FC-6B2D-55BA-7F8D-8195C4AE5E51}"/>
                  </a:ext>
                </a:extLst>
              </p:cNvPr>
              <p:cNvSpPr txBox="1"/>
              <p:nvPr/>
            </p:nvSpPr>
            <p:spPr>
              <a:xfrm>
                <a:off x="4996305" y="1520144"/>
                <a:ext cx="13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4446FC-6B2D-55BA-7F8D-8195C4AE5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305" y="1520144"/>
                <a:ext cx="130465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27FF45-2F3A-189D-E2EF-31577F325179}"/>
              </a:ext>
            </a:extLst>
          </p:cNvPr>
          <p:cNvCxnSpPr>
            <a:cxnSpLocks/>
          </p:cNvCxnSpPr>
          <p:nvPr/>
        </p:nvCxnSpPr>
        <p:spPr>
          <a:xfrm>
            <a:off x="2027963" y="2662255"/>
            <a:ext cx="0" cy="956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2DA4D-F883-97BC-2978-32A93DE3DF38}"/>
                  </a:ext>
                </a:extLst>
              </p:cNvPr>
              <p:cNvSpPr txBox="1"/>
              <p:nvPr/>
            </p:nvSpPr>
            <p:spPr>
              <a:xfrm>
                <a:off x="2274304" y="2765284"/>
                <a:ext cx="1264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Formally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2DA4D-F883-97BC-2978-32A93DE3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304" y="2765284"/>
                <a:ext cx="1264064" cy="830997"/>
              </a:xfrm>
              <a:prstGeom prst="rect">
                <a:avLst/>
              </a:prstGeom>
              <a:blipFill>
                <a:blip r:embed="rId7"/>
                <a:stretch>
                  <a:fillRect l="-7246" t="-5882" r="-6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ED2765-DB21-B35F-6293-ACD5CCBFB02B}"/>
                  </a:ext>
                </a:extLst>
              </p:cNvPr>
              <p:cNvSpPr txBox="1"/>
              <p:nvPr/>
            </p:nvSpPr>
            <p:spPr>
              <a:xfrm>
                <a:off x="9769417" y="2732887"/>
                <a:ext cx="1264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Formally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ED2765-DB21-B35F-6293-ACD5CCBF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417" y="2732887"/>
                <a:ext cx="1264064" cy="830997"/>
              </a:xfrm>
              <a:prstGeom prst="rect">
                <a:avLst/>
              </a:prstGeom>
              <a:blipFill>
                <a:blip r:embed="rId8"/>
                <a:stretch>
                  <a:fillRect l="-7729" t="-5839" r="-5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5D068-2D6B-49DC-5525-4E157F3084CA}"/>
                  </a:ext>
                </a:extLst>
              </p:cNvPr>
              <p:cNvSpPr txBox="1"/>
              <p:nvPr/>
            </p:nvSpPr>
            <p:spPr>
              <a:xfrm>
                <a:off x="700486" y="4049961"/>
                <a:ext cx="2871620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5D068-2D6B-49DC-5525-4E157F308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6" y="4049961"/>
                <a:ext cx="2871620" cy="9161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D63D54-C3DB-5A3D-5083-54E0CDE95EF1}"/>
                  </a:ext>
                </a:extLst>
              </p:cNvPr>
              <p:cNvSpPr txBox="1"/>
              <p:nvPr/>
            </p:nvSpPr>
            <p:spPr>
              <a:xfrm>
                <a:off x="7960216" y="4049961"/>
                <a:ext cx="2744726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0          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D63D54-C3DB-5A3D-5083-54E0CDE95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216" y="4049961"/>
                <a:ext cx="2744726" cy="916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3794F84-FBF2-EEC4-6BEA-E5906A1BEB9C}"/>
              </a:ext>
            </a:extLst>
          </p:cNvPr>
          <p:cNvSpPr txBox="1"/>
          <p:nvPr/>
        </p:nvSpPr>
        <p:spPr>
          <a:xfrm>
            <a:off x="600674" y="3537504"/>
            <a:ext cx="3305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Reduced slow system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C826BC-7ABB-98A9-C92E-E30BC016D910}"/>
              </a:ext>
            </a:extLst>
          </p:cNvPr>
          <p:cNvCxnSpPr>
            <a:cxnSpLocks/>
          </p:cNvCxnSpPr>
          <p:nvPr/>
        </p:nvCxnSpPr>
        <p:spPr>
          <a:xfrm>
            <a:off x="9574907" y="2592286"/>
            <a:ext cx="0" cy="956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660951-C03F-3ECE-52EF-11888CB05226}"/>
              </a:ext>
            </a:extLst>
          </p:cNvPr>
          <p:cNvSpPr txBox="1"/>
          <p:nvPr/>
        </p:nvSpPr>
        <p:spPr>
          <a:xfrm>
            <a:off x="7770252" y="3537504"/>
            <a:ext cx="3305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Reduced fast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BAFB24-D483-ECDA-8BE1-90CB3355A3EB}"/>
                  </a:ext>
                </a:extLst>
              </p:cNvPr>
              <p:cNvSpPr txBox="1"/>
              <p:nvPr/>
            </p:nvSpPr>
            <p:spPr>
              <a:xfrm>
                <a:off x="4853894" y="2142162"/>
                <a:ext cx="1589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BAFB24-D483-ECDA-8BE1-90CB3355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894" y="2142162"/>
                <a:ext cx="158947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4B392C-97C8-0A79-6BFD-A14E47517972}"/>
                  </a:ext>
                </a:extLst>
              </p:cNvPr>
              <p:cNvSpPr txBox="1"/>
              <p:nvPr/>
            </p:nvSpPr>
            <p:spPr>
              <a:xfrm>
                <a:off x="13999" y="5081522"/>
                <a:ext cx="1219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=0}</m:t>
                    </m:r>
                  </m:oMath>
                </a14:m>
                <a:r>
                  <a:rPr lang="en-GB" sz="2400" dirty="0"/>
                  <a:t> – critical set</a:t>
                </a:r>
                <a:endParaRPr lang="en-GB" sz="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4B392C-97C8-0A79-6BFD-A14E4751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9" y="5081522"/>
                <a:ext cx="12192000" cy="461665"/>
              </a:xfrm>
              <a:prstGeom prst="rect">
                <a:avLst/>
              </a:prstGeom>
              <a:blipFill>
                <a:blip r:embed="rId1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een leaf with white text&#10;&#10;Description automatically generated">
            <a:extLst>
              <a:ext uri="{FF2B5EF4-FFF2-40B4-BE49-F238E27FC236}">
                <a16:creationId xmlns:a16="http://schemas.microsoft.com/office/drawing/2014/main" id="{F9A303EA-2637-83EE-0E5F-FFEC23459F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94C46-0E40-3F67-EC32-5198C60859F7}"/>
              </a:ext>
            </a:extLst>
          </p:cNvPr>
          <p:cNvSpPr txBox="1"/>
          <p:nvPr/>
        </p:nvSpPr>
        <p:spPr>
          <a:xfrm>
            <a:off x="7545309" y="5731044"/>
            <a:ext cx="4840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contains a differentiable manifold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3536E-1652-6784-64D3-5609ACC89F42}"/>
              </a:ext>
            </a:extLst>
          </p:cNvPr>
          <p:cNvSpPr txBox="1"/>
          <p:nvPr/>
        </p:nvSpPr>
        <p:spPr>
          <a:xfrm>
            <a:off x="416654" y="6110761"/>
            <a:ext cx="4177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(regular perturbation problem)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E6AEC-EAB9-7C0A-C7B5-D148E2702026}"/>
              </a:ext>
            </a:extLst>
          </p:cNvPr>
          <p:cNvSpPr txBox="1"/>
          <p:nvPr/>
        </p:nvSpPr>
        <p:spPr>
          <a:xfrm>
            <a:off x="137845" y="5731863"/>
            <a:ext cx="4716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empty or consists of isolated points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EC777-2E63-E486-7380-EB97C7AB42A2}"/>
              </a:ext>
            </a:extLst>
          </p:cNvPr>
          <p:cNvSpPr txBox="1"/>
          <p:nvPr/>
        </p:nvSpPr>
        <p:spPr>
          <a:xfrm>
            <a:off x="7663514" y="6110759"/>
            <a:ext cx="4604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(singular perturbation problem)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466010-E5A1-F791-0332-C7A7FB126981}"/>
              </a:ext>
            </a:extLst>
          </p:cNvPr>
          <p:cNvCxnSpPr/>
          <p:nvPr/>
        </p:nvCxnSpPr>
        <p:spPr>
          <a:xfrm flipH="1">
            <a:off x="4257368" y="5543187"/>
            <a:ext cx="422787" cy="257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420029-5833-EE71-4466-76269720531B}"/>
              </a:ext>
            </a:extLst>
          </p:cNvPr>
          <p:cNvCxnSpPr>
            <a:cxnSpLocks/>
          </p:cNvCxnSpPr>
          <p:nvPr/>
        </p:nvCxnSpPr>
        <p:spPr>
          <a:xfrm>
            <a:off x="7367604" y="5549464"/>
            <a:ext cx="402648" cy="251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6D5633-6CDA-970A-7B51-21EFA30F62E0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26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9" grpId="0"/>
      <p:bldP spid="33" grpId="0"/>
      <p:bldP spid="35" grpId="0"/>
      <p:bldP spid="9" grpId="0"/>
      <p:bldP spid="11" grpId="0"/>
      <p:bldP spid="13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white sign&#10;&#10;Description automatically generated">
            <a:extLst>
              <a:ext uri="{FF2B5EF4-FFF2-40B4-BE49-F238E27FC236}">
                <a16:creationId xmlns:a16="http://schemas.microsoft.com/office/drawing/2014/main" id="{68810030-65DB-9FD5-584A-EF6547F7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60" y="4364459"/>
            <a:ext cx="974481" cy="840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dirty="0"/>
              <a:t>AIM: show how dynamical systems can help PDEs</a:t>
            </a:r>
          </a:p>
        </p:txBody>
      </p:sp>
      <p:pic>
        <p:nvPicPr>
          <p:cNvPr id="7" name="Picture 6" descr="A green leaf with white text&#10;&#10;Description automatically generated">
            <a:extLst>
              <a:ext uri="{FF2B5EF4-FFF2-40B4-BE49-F238E27FC236}">
                <a16:creationId xmlns:a16="http://schemas.microsoft.com/office/drawing/2014/main" id="{0F3B6462-4BD8-0545-76F8-454AC954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85F0A9-DED5-464D-BA39-3EF369CC15B2}"/>
                  </a:ext>
                </a:extLst>
              </p:cNvPr>
              <p:cNvSpPr txBox="1"/>
              <p:nvPr/>
            </p:nvSpPr>
            <p:spPr>
              <a:xfrm>
                <a:off x="-207784" y="1067488"/>
                <a:ext cx="119933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GB" sz="2400" dirty="0"/>
                  <a:t>Travelling waves in PDEs    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sz="2400" dirty="0"/>
                  <a:t>   Heteroclinic orbits in Dynamical Systems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85F0A9-DED5-464D-BA39-3EF369CC1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7784" y="1067488"/>
                <a:ext cx="11993384" cy="461665"/>
              </a:xfrm>
              <a:prstGeom prst="rect">
                <a:avLst/>
              </a:prstGeom>
              <a:blipFill>
                <a:blip r:embed="rId4"/>
                <a:stretch>
                  <a:fillRect t="-11842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C0A62B-6D42-B3D0-07C2-05BD1D00BB7F}"/>
              </a:ext>
            </a:extLst>
          </p:cNvPr>
          <p:cNvSpPr txBox="1"/>
          <p:nvPr/>
        </p:nvSpPr>
        <p:spPr>
          <a:xfrm>
            <a:off x="300216" y="3804054"/>
            <a:ext cx="8224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GB" sz="2400" dirty="0"/>
              <a:t>Viscous / gravitational fingering:       ``toy ’’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EDE25-D63C-226D-8299-604C3645F08B}"/>
              </a:ext>
            </a:extLst>
          </p:cNvPr>
          <p:cNvSpPr txBox="1"/>
          <p:nvPr/>
        </p:nvSpPr>
        <p:spPr>
          <a:xfrm>
            <a:off x="10043676" y="959790"/>
            <a:ext cx="278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dynamics (spreading of animals)</a:t>
            </a:r>
          </a:p>
        </p:txBody>
      </p:sp>
      <p:pic>
        <p:nvPicPr>
          <p:cNvPr id="5" name="Picture 4" descr="A close-up of a mosquito&#10;&#10;Description automatically generated">
            <a:extLst>
              <a:ext uri="{FF2B5EF4-FFF2-40B4-BE49-F238E27FC236}">
                <a16:creationId xmlns:a16="http://schemas.microsoft.com/office/drawing/2014/main" id="{83A395C6-79E5-BF2C-FF24-F85C3C76B5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2" r="23642"/>
          <a:stretch/>
        </p:blipFill>
        <p:spPr>
          <a:xfrm>
            <a:off x="10240533" y="1648460"/>
            <a:ext cx="1806984" cy="1848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A8AB12-0806-9E4A-8C2C-ABAC4225E9F0}"/>
              </a:ext>
            </a:extLst>
          </p:cNvPr>
          <p:cNvSpPr txBox="1"/>
          <p:nvPr/>
        </p:nvSpPr>
        <p:spPr>
          <a:xfrm>
            <a:off x="462116" y="4642017"/>
            <a:ext cx="8062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Formulation (PDEs)</a:t>
            </a:r>
            <a:r>
              <a:rPr lang="ru-RU" sz="2400" dirty="0"/>
              <a:t>               : </a:t>
            </a:r>
            <a:r>
              <a:rPr lang="en-GB" sz="2400" dirty="0"/>
              <a:t>a </a:t>
            </a:r>
            <a:r>
              <a:rPr lang="en-GB" sz="2400" dirty="0" err="1"/>
              <a:t>vida</a:t>
            </a:r>
            <a:r>
              <a:rPr lang="en-GB" sz="2400" dirty="0"/>
              <a:t> </a:t>
            </a:r>
            <a:r>
              <a:rPr lang="en-GB" sz="2400" dirty="0" err="1"/>
              <a:t>está</a:t>
            </a:r>
            <a:r>
              <a:rPr lang="en-GB" sz="2400" dirty="0"/>
              <a:t> </a:t>
            </a:r>
            <a:r>
              <a:rPr lang="en-GB" sz="2400" dirty="0" err="1"/>
              <a:t>russa</a:t>
            </a:r>
            <a:r>
              <a:rPr lang="en-GB" sz="2400" dirty="0"/>
              <a:t> </a:t>
            </a:r>
            <a:r>
              <a:rPr lang="ru-RU" sz="2400" dirty="0"/>
              <a:t>(=</a:t>
            </a:r>
            <a:r>
              <a:rPr lang="en-GB" sz="2400" dirty="0" err="1"/>
              <a:t>complicada</a:t>
            </a:r>
            <a:r>
              <a:rPr lang="ru-RU" sz="2400" dirty="0"/>
              <a:t>)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Proof (…</a:t>
            </a:r>
            <a:r>
              <a:rPr lang="en-GB" sz="2400" dirty="0" err="1"/>
              <a:t>tem</a:t>
            </a:r>
            <a:r>
              <a:rPr lang="en-GB" sz="2400" dirty="0"/>
              <a:t> o </a:t>
            </a:r>
            <a:r>
              <a:rPr lang="en-GB" sz="2400" dirty="0" err="1"/>
              <a:t>gosto</a:t>
            </a:r>
            <a:r>
              <a:rPr lang="en-GB" sz="2400" dirty="0"/>
              <a:t> </a:t>
            </a:r>
            <a:r>
              <a:rPr lang="en-GB" sz="2400" dirty="0" err="1"/>
              <a:t>dinâmico</a:t>
            </a:r>
            <a:r>
              <a:rPr lang="en-GB" sz="2400" dirty="0"/>
              <a:t>!!!)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EF8D4-22FD-E341-5290-CD48A6209BF1}"/>
              </a:ext>
            </a:extLst>
          </p:cNvPr>
          <p:cNvSpPr txBox="1"/>
          <p:nvPr/>
        </p:nvSpPr>
        <p:spPr>
          <a:xfrm>
            <a:off x="965200" y="6223591"/>
            <a:ext cx="1081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Work in progress with Sergey </a:t>
            </a:r>
            <a:r>
              <a:rPr lang="en-GB" sz="2400" dirty="0" err="1"/>
              <a:t>Tikhomirov</a:t>
            </a:r>
            <a:r>
              <a:rPr lang="en-GB" sz="2400" dirty="0"/>
              <a:t> (PUC-Rio) and </a:t>
            </a:r>
            <a:r>
              <a:rPr lang="en-GB" sz="2400" dirty="0" err="1"/>
              <a:t>Yalchin</a:t>
            </a:r>
            <a:r>
              <a:rPr lang="en-GB" sz="2400" dirty="0"/>
              <a:t> </a:t>
            </a:r>
            <a:r>
              <a:rPr lang="en-GB" sz="2400" dirty="0" err="1"/>
              <a:t>Efendiev</a:t>
            </a:r>
            <a:r>
              <a:rPr lang="en-GB" sz="2400" dirty="0"/>
              <a:t> (Texas A&amp;M)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7E3091-B750-429A-87E8-120AB273FA1F}"/>
              </a:ext>
            </a:extLst>
          </p:cNvPr>
          <p:cNvCxnSpPr/>
          <p:nvPr/>
        </p:nvCxnSpPr>
        <p:spPr>
          <a:xfrm>
            <a:off x="0" y="3609948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red square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CA516007-C0A7-09A2-EAF1-654B25E0D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266" y="3942191"/>
            <a:ext cx="3727251" cy="2096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5AB194-E194-6088-4735-4DB7B8DAE4DA}"/>
              </a:ext>
            </a:extLst>
          </p:cNvPr>
          <p:cNvSpPr txBox="1"/>
          <p:nvPr/>
        </p:nvSpPr>
        <p:spPr>
          <a:xfrm>
            <a:off x="8259037" y="3572859"/>
            <a:ext cx="384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Miscible displacement in porous media</a:t>
            </a:r>
          </a:p>
        </p:txBody>
      </p:sp>
      <p:pic>
        <p:nvPicPr>
          <p:cNvPr id="14" name="Picture 13" descr="A group of graphs with different colors&#10;&#10;Description automatically generated">
            <a:extLst>
              <a:ext uri="{FF2B5EF4-FFF2-40B4-BE49-F238E27FC236}">
                <a16:creationId xmlns:a16="http://schemas.microsoft.com/office/drawing/2014/main" id="{B8DBA40B-32C8-9102-EBCF-397824AC6F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8" b="49147"/>
          <a:stretch/>
        </p:blipFill>
        <p:spPr>
          <a:xfrm>
            <a:off x="1254929" y="1653471"/>
            <a:ext cx="2323144" cy="1859424"/>
          </a:xfrm>
          <a:prstGeom prst="rect">
            <a:avLst/>
          </a:prstGeom>
        </p:spPr>
      </p:pic>
      <p:pic>
        <p:nvPicPr>
          <p:cNvPr id="15" name="Picture 14" descr="A group of graphs with different colors&#10;&#10;Description automatically generated">
            <a:extLst>
              <a:ext uri="{FF2B5EF4-FFF2-40B4-BE49-F238E27FC236}">
                <a16:creationId xmlns:a16="http://schemas.microsoft.com/office/drawing/2014/main" id="{EAC38C0D-5BA4-A4CE-A709-C233D91D43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2" r="49520"/>
          <a:stretch/>
        </p:blipFill>
        <p:spPr>
          <a:xfrm>
            <a:off x="5328518" y="1648869"/>
            <a:ext cx="2325919" cy="1804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E9CCE8-97C3-4C12-60D9-6BEF07DE4332}"/>
                  </a:ext>
                </a:extLst>
              </p:cNvPr>
              <p:cNvSpPr txBox="1"/>
              <p:nvPr/>
            </p:nvSpPr>
            <p:spPr>
              <a:xfrm>
                <a:off x="1254929" y="2222480"/>
                <a:ext cx="62238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E9CCE8-97C3-4C12-60D9-6BEF07DE4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29" y="2222480"/>
                <a:ext cx="62238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29B9B1-6AB8-D19F-7AB9-ABA7517B6B26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78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3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000" dirty="0"/>
              <a:t>Normally hyperbolic manifolds (“fast-slow” version)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E9988-4467-922E-D216-163E4B005B57}"/>
                  </a:ext>
                </a:extLst>
              </p:cNvPr>
              <p:cNvSpPr txBox="1"/>
              <p:nvPr/>
            </p:nvSpPr>
            <p:spPr>
              <a:xfrm>
                <a:off x="269202" y="5936667"/>
                <a:ext cx="11653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Normal hyperbolicity of critical manifold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2400" dirty="0"/>
                  <a:t>    </a:t>
                </a:r>
                <a:r>
                  <a:rPr lang="en-GB" sz="2400" dirty="0"/>
                  <a:t> ``nice’’ perturbation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E9988-4467-922E-D216-163E4B00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2" y="5936667"/>
                <a:ext cx="11653594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E47049-653D-F1FA-7FCB-2C5670FA0208}"/>
                  </a:ext>
                </a:extLst>
              </p:cNvPr>
              <p:cNvSpPr txBox="1"/>
              <p:nvPr/>
            </p:nvSpPr>
            <p:spPr>
              <a:xfrm>
                <a:off x="148112" y="2306094"/>
                <a:ext cx="12025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Definition:</a:t>
                </a:r>
                <a:r>
                  <a:rPr lang="en-GB" sz="2400" dirty="0"/>
                  <a:t> A smooth compact manifold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is called </a:t>
                </a:r>
                <a:r>
                  <a:rPr lang="en-GB" sz="2400" i="1" dirty="0">
                    <a:solidFill>
                      <a:srgbClr val="C00000"/>
                    </a:solidFill>
                  </a:rPr>
                  <a:t>normally hyperbolic</a:t>
                </a:r>
                <a:r>
                  <a:rPr lang="en-GB" sz="2400" dirty="0"/>
                  <a:t> if </a:t>
                </a:r>
              </a:p>
              <a:p>
                <a:r>
                  <a:rPr lang="en-GB" sz="2400" dirty="0"/>
                  <a:t>	the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/>
                  <a:t> matrix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GB" sz="2400" dirty="0"/>
                  <a:t>    is hyperbolic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. </a:t>
                </a:r>
                <a:endParaRPr lang="en-GB" sz="7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E47049-653D-F1FA-7FCB-2C5670FA0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2" y="2306094"/>
                <a:ext cx="12025419" cy="830997"/>
              </a:xfrm>
              <a:prstGeom prst="rect">
                <a:avLst/>
              </a:prstGeom>
              <a:blipFill>
                <a:blip r:embed="rId3"/>
                <a:stretch>
                  <a:fillRect l="-760" t="-5839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6EF53B-FB45-CEF1-C1FC-D75254850DCE}"/>
                  </a:ext>
                </a:extLst>
              </p:cNvPr>
              <p:cNvSpPr txBox="1"/>
              <p:nvPr/>
            </p:nvSpPr>
            <p:spPr>
              <a:xfrm>
                <a:off x="3992137" y="1117892"/>
                <a:ext cx="738766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– smooth</a:t>
                </a:r>
                <a:br>
                  <a:rPr lang="en-GB" sz="2400" dirty="0"/>
                </a:br>
                <a:endParaRPr lang="en-GB" sz="600" dirty="0"/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400" dirty="0"/>
                  <a:t> – critical manifold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6EF53B-FB45-CEF1-C1FC-D75254850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137" y="1117892"/>
                <a:ext cx="7387663" cy="923330"/>
              </a:xfrm>
              <a:prstGeom prst="rect">
                <a:avLst/>
              </a:prstGeom>
              <a:blipFill>
                <a:blip r:embed="rId4"/>
                <a:stretch>
                  <a:fillRect l="-248" t="-5263" b="-13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D1DFBF-9E57-3818-6F3B-AEFA213718A0}"/>
                  </a:ext>
                </a:extLst>
              </p:cNvPr>
              <p:cNvSpPr txBox="1"/>
              <p:nvPr/>
            </p:nvSpPr>
            <p:spPr>
              <a:xfrm>
                <a:off x="300513" y="1117892"/>
                <a:ext cx="3531929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    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D1DFBF-9E57-3818-6F3B-AEFA2137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13" y="1117892"/>
                <a:ext cx="3531929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BD8A6C-AA75-F525-145E-1A3BA6A4EC40}"/>
                  </a:ext>
                </a:extLst>
              </p:cNvPr>
              <p:cNvSpPr txBox="1"/>
              <p:nvPr/>
            </p:nvSpPr>
            <p:spPr>
              <a:xfrm>
                <a:off x="89315" y="3659739"/>
                <a:ext cx="11813457" cy="1628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is called:</a:t>
                </a:r>
              </a:p>
              <a:p>
                <a:r>
                  <a:rPr lang="en-GB" sz="2400" dirty="0"/>
                  <a:t>		- </a:t>
                </a:r>
                <a:r>
                  <a:rPr lang="en-GB" sz="2400" dirty="0">
                    <a:solidFill>
                      <a:srgbClr val="C00000"/>
                    </a:solidFill>
                  </a:rPr>
                  <a:t>attracting</a:t>
                </a:r>
                <a:r>
                  <a:rPr lang="en-GB" sz="2400" dirty="0"/>
                  <a:t>,            if all eigenvalues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GB" sz="2400" dirty="0"/>
                  <a:t> have negative real part </a:t>
                </a:r>
              </a:p>
              <a:p>
                <a:r>
                  <a:rPr lang="en-GB" sz="2400" dirty="0"/>
                  <a:t>		- </a:t>
                </a:r>
                <a:r>
                  <a:rPr lang="en-GB" sz="2400" dirty="0">
                    <a:solidFill>
                      <a:srgbClr val="C00000"/>
                    </a:solidFill>
                  </a:rPr>
                  <a:t>repelling</a:t>
                </a:r>
                <a:r>
                  <a:rPr lang="en-GB" sz="2400" dirty="0"/>
                  <a:t>,              if all eigenvalues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GB" sz="2400" dirty="0"/>
                  <a:t> have positive real part </a:t>
                </a:r>
              </a:p>
              <a:p>
                <a:r>
                  <a:rPr lang="en-GB" sz="2400" dirty="0"/>
                  <a:t>		- </a:t>
                </a:r>
                <a:r>
                  <a:rPr lang="en-GB" sz="2400" dirty="0">
                    <a:solidFill>
                      <a:srgbClr val="C00000"/>
                    </a:solidFill>
                  </a:rPr>
                  <a:t>of saddle-type</a:t>
                </a:r>
                <a:r>
                  <a:rPr lang="en-GB" sz="2400" dirty="0"/>
                  <a:t>,    if it is neither attracting nor repelling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BD8A6C-AA75-F525-145E-1A3BA6A4E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5" y="3659739"/>
                <a:ext cx="11813457" cy="1628010"/>
              </a:xfrm>
              <a:prstGeom prst="rect">
                <a:avLst/>
              </a:prstGeom>
              <a:blipFill>
                <a:blip r:embed="rId6"/>
                <a:stretch>
                  <a:fillRect l="-826" t="-2996" b="-74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green leaf with white text&#10;&#10;Description automatically generated">
            <a:extLst>
              <a:ext uri="{FF2B5EF4-FFF2-40B4-BE49-F238E27FC236}">
                <a16:creationId xmlns:a16="http://schemas.microsoft.com/office/drawing/2014/main" id="{51267FDD-00CF-0600-3074-BCDBA1A0D4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5210C-8627-3F0C-3158-ECBE17AC3C0F}"/>
              </a:ext>
            </a:extLst>
          </p:cNvPr>
          <p:cNvSpPr txBox="1"/>
          <p:nvPr/>
        </p:nvSpPr>
        <p:spPr>
          <a:xfrm>
            <a:off x="4481283" y="5341969"/>
            <a:ext cx="363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Take-home message 2: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516370-3283-9906-7626-86894FFA8F70}"/>
              </a:ext>
            </a:extLst>
          </p:cNvPr>
          <p:cNvSpPr txBox="1">
            <a:spLocks/>
          </p:cNvSpPr>
          <p:nvPr/>
        </p:nvSpPr>
        <p:spPr>
          <a:xfrm>
            <a:off x="-1" y="5341969"/>
            <a:ext cx="12192000" cy="153493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EC57C4-D485-1A28-0647-55FEFDC96826}"/>
              </a:ext>
            </a:extLst>
          </p:cNvPr>
          <p:cNvSpPr txBox="1">
            <a:spLocks/>
          </p:cNvSpPr>
          <p:nvPr/>
        </p:nvSpPr>
        <p:spPr>
          <a:xfrm>
            <a:off x="3962" y="5815552"/>
            <a:ext cx="12192000" cy="106931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5A9D8-8C03-AF2F-956F-D86FF0F1609C}"/>
              </a:ext>
            </a:extLst>
          </p:cNvPr>
          <p:cNvSpPr txBox="1"/>
          <p:nvPr/>
        </p:nvSpPr>
        <p:spPr>
          <a:xfrm>
            <a:off x="148112" y="6519446"/>
            <a:ext cx="1283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/>
              <a:t>Fenichel</a:t>
            </a:r>
            <a:r>
              <a:rPr lang="en-GB" sz="1600" dirty="0"/>
              <a:t>, N., 1979. Geometric singular perturbation theory for ordinary differential equations. Journal of differential equations, 31(1), pp.53-98.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DA5D6-E37D-2F15-0733-96F11A54AABF}"/>
              </a:ext>
            </a:extLst>
          </p:cNvPr>
          <p:cNvSpPr txBox="1"/>
          <p:nvPr/>
        </p:nvSpPr>
        <p:spPr>
          <a:xfrm>
            <a:off x="11632012" y="6167499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9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4" grpId="0"/>
      <p:bldP spid="12" grpId="0" animBg="1"/>
      <p:bldP spid="15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 err="1"/>
              <a:t>Fenichel’s</a:t>
            </a:r>
            <a:r>
              <a:rPr lang="en-GB" dirty="0"/>
              <a:t> theorem (``fast-slow’’ version)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A8AC5-FB56-0BE4-6D1B-9810065374FA}"/>
                  </a:ext>
                </a:extLst>
              </p:cNvPr>
              <p:cNvSpPr txBox="1"/>
              <p:nvPr/>
            </p:nvSpPr>
            <p:spPr>
              <a:xfrm>
                <a:off x="278780" y="1072519"/>
                <a:ext cx="1135194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be a compact normally hyperbolic submanifold (possibly with boundary) of the critical manifold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of the system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and that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&lt;∞)</m:t>
                    </m:r>
                  </m:oMath>
                </a14:m>
                <a:r>
                  <a:rPr lang="en-GB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A8AC5-FB56-0BE4-6D1B-98100653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0" y="1072519"/>
                <a:ext cx="11351942" cy="1938992"/>
              </a:xfrm>
              <a:prstGeom prst="rect">
                <a:avLst/>
              </a:prstGeom>
              <a:blipFill>
                <a:blip r:embed="rId2"/>
                <a:stretch>
                  <a:fillRect l="-859" t="-2516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8F5CD3-55D5-DB86-C906-8482369D22CF}"/>
                  </a:ext>
                </a:extLst>
              </p:cNvPr>
              <p:cNvSpPr txBox="1"/>
              <p:nvPr/>
            </p:nvSpPr>
            <p:spPr>
              <a:xfrm>
                <a:off x="4805606" y="1583941"/>
                <a:ext cx="3531929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=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=       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8F5CD3-55D5-DB86-C906-8482369D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606" y="1583941"/>
                <a:ext cx="3531929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A92C0-DAD0-585A-636F-679B428817F7}"/>
                  </a:ext>
                </a:extLst>
              </p:cNvPr>
              <p:cNvSpPr txBox="1"/>
              <p:nvPr/>
            </p:nvSpPr>
            <p:spPr>
              <a:xfrm>
                <a:off x="794602" y="3522933"/>
                <a:ext cx="11397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(F1) There exists a locally invariant manifold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diffeomorphic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A92C0-DAD0-585A-636F-679B42881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2" y="3522933"/>
                <a:ext cx="11397398" cy="461665"/>
              </a:xfrm>
              <a:prstGeom prst="rect">
                <a:avLst/>
              </a:prstGeom>
              <a:blipFill>
                <a:blip r:embed="rId4"/>
                <a:stretch>
                  <a:fillRect l="-802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F4E966-1C3A-545A-DB6A-680DD18EEA7F}"/>
                  </a:ext>
                </a:extLst>
              </p:cNvPr>
              <p:cNvSpPr txBox="1"/>
              <p:nvPr/>
            </p:nvSpPr>
            <p:spPr>
              <a:xfrm>
                <a:off x="794600" y="4090528"/>
                <a:ext cx="108361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(F2)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has </a:t>
                </a:r>
                <a:r>
                  <a:rPr lang="en-GB" sz="2400" dirty="0" err="1"/>
                  <a:t>Hausdorff</a:t>
                </a:r>
                <a:r>
                  <a:rPr lang="en-GB" sz="2400" dirty="0"/>
                  <a:t> distance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(as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→ 0</m:t>
                    </m:r>
                  </m:oMath>
                </a14:m>
                <a:r>
                  <a:rPr lang="en-GB" sz="2400" dirty="0"/>
                  <a:t>).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F4E966-1C3A-545A-DB6A-680DD18E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0" y="4090528"/>
                <a:ext cx="10836121" cy="461665"/>
              </a:xfrm>
              <a:prstGeom prst="rect">
                <a:avLst/>
              </a:prstGeom>
              <a:blipFill>
                <a:blip r:embed="rId5"/>
                <a:stretch>
                  <a:fillRect l="-84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een leaf with white text&#10;&#10;Description automatically generated">
            <a:extLst>
              <a:ext uri="{FF2B5EF4-FFF2-40B4-BE49-F238E27FC236}">
                <a16:creationId xmlns:a16="http://schemas.microsoft.com/office/drawing/2014/main" id="{40FAE447-7E9F-118C-37FC-71FFD685B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3B194-09DE-711D-78C1-43A9663440C8}"/>
                  </a:ext>
                </a:extLst>
              </p:cNvPr>
              <p:cNvSpPr txBox="1"/>
              <p:nvPr/>
            </p:nvSpPr>
            <p:spPr>
              <a:xfrm>
                <a:off x="278780" y="3024856"/>
                <a:ext cx="87290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Then for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dirty="0"/>
                  <a:t> sufficiently small, the following hold: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3B194-09DE-711D-78C1-43A96634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0" y="3024856"/>
                <a:ext cx="8729086" cy="461665"/>
              </a:xfrm>
              <a:prstGeom prst="rect">
                <a:avLst/>
              </a:prstGeom>
              <a:blipFill>
                <a:blip r:embed="rId7"/>
                <a:stretch>
                  <a:fillRect l="-1117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A51854-BD84-7AB0-5C9B-00BF84F580AD}"/>
                  </a:ext>
                </a:extLst>
              </p:cNvPr>
              <p:cNvSpPr txBox="1"/>
              <p:nvPr/>
            </p:nvSpPr>
            <p:spPr>
              <a:xfrm>
                <a:off x="154613" y="5881419"/>
                <a:ext cx="4129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/>
                  <a:t>Remark:</a:t>
                </a:r>
                <a:r>
                  <a:rPr lang="en-GB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may be not unique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A51854-BD84-7AB0-5C9B-00BF84F58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3" y="5881419"/>
                <a:ext cx="4129720" cy="461665"/>
              </a:xfrm>
              <a:prstGeom prst="rect">
                <a:avLst/>
              </a:prstGeom>
              <a:blipFill>
                <a:blip r:embed="rId8"/>
                <a:stretch>
                  <a:fillRect l="-2212" t="-10526" r="-1032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93ABD-5864-269E-ECA4-A6C58D2F1AC2}"/>
                  </a:ext>
                </a:extLst>
              </p:cNvPr>
              <p:cNvSpPr txBox="1"/>
              <p:nvPr/>
            </p:nvSpPr>
            <p:spPr>
              <a:xfrm>
                <a:off x="794600" y="4671105"/>
                <a:ext cx="10541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(F3) The flow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converges to the flow of the reduced slow system</a:t>
                </a:r>
                <a14:m>
                  <m:oMath xmlns:m="http://schemas.openxmlformats.org/officeDocument/2006/math"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400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GB" sz="2400" dirty="0"/>
                          <m:t>s</m:t>
                        </m:r>
                        <m:r>
                          <m:rPr>
                            <m:nor/>
                          </m:rPr>
                          <a:rPr lang="en-GB" sz="2400" dirty="0"/>
                          <m:t>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 → 0</m:t>
                        </m:r>
                      </m:e>
                    </m:d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93ABD-5864-269E-ECA4-A6C58D2F1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0" y="4671105"/>
                <a:ext cx="10541993" cy="461665"/>
              </a:xfrm>
              <a:prstGeom prst="rect">
                <a:avLst/>
              </a:prstGeom>
              <a:blipFill>
                <a:blip r:embed="rId9"/>
                <a:stretch>
                  <a:fillRect l="-867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7844FA-0DD6-C820-BE10-B0F988F63347}"/>
                  </a:ext>
                </a:extLst>
              </p:cNvPr>
              <p:cNvSpPr txBox="1"/>
              <p:nvPr/>
            </p:nvSpPr>
            <p:spPr>
              <a:xfrm>
                <a:off x="794600" y="5281178"/>
                <a:ext cx="62238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(F4)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GB" sz="2400" dirty="0"/>
                  <a:t>-smooth and normally hyperbolic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7844FA-0DD6-C820-BE10-B0F988F63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0" y="5281178"/>
                <a:ext cx="6223818" cy="461665"/>
              </a:xfrm>
              <a:prstGeom prst="rect">
                <a:avLst/>
              </a:prstGeom>
              <a:blipFill>
                <a:blip r:embed="rId10"/>
                <a:stretch>
                  <a:fillRect l="-1469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F0180-D11B-183F-E8D5-93E86D193ADC}"/>
                  </a:ext>
                </a:extLst>
              </p:cNvPr>
              <p:cNvSpPr txBox="1"/>
              <p:nvPr/>
            </p:nvSpPr>
            <p:spPr>
              <a:xfrm>
                <a:off x="1403310" y="6440191"/>
                <a:ext cx="114761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/>
                  <a:t>Local invariance means that trajectories can enter or leave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000" dirty="0"/>
                  <a:t> only through its boundaries.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F0180-D11B-183F-E8D5-93E86D19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10" y="6440191"/>
                <a:ext cx="11476108" cy="400110"/>
              </a:xfrm>
              <a:prstGeom prst="rect">
                <a:avLst/>
              </a:prstGeom>
              <a:blipFill>
                <a:blip r:embed="rId11"/>
                <a:stretch>
                  <a:fillRect l="-531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FEF4100-AE2D-2D6A-B3DB-96B8DA03F95A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7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6" grpId="0"/>
      <p:bldP spid="7" grpId="0"/>
      <p:bldP spid="9" grpId="0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Travelling wave dynamical system: GSPT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8A6BE8-52E7-166F-061A-9B20BC6D18CC}"/>
                  </a:ext>
                </a:extLst>
              </p:cNvPr>
              <p:cNvSpPr txBox="1"/>
              <p:nvPr/>
            </p:nvSpPr>
            <p:spPr>
              <a:xfrm>
                <a:off x="705153" y="1219443"/>
                <a:ext cx="2536464" cy="9161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𝐵𝑋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8A6BE8-52E7-166F-061A-9B20BC6D1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53" y="1219443"/>
                <a:ext cx="2536464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E7A5DD-5BCE-ED3D-4FD4-D261ED73DD51}"/>
                  </a:ext>
                </a:extLst>
              </p:cNvPr>
              <p:cNvSpPr txBox="1"/>
              <p:nvPr/>
            </p:nvSpPr>
            <p:spPr>
              <a:xfrm>
                <a:off x="705153" y="2383730"/>
                <a:ext cx="24890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E7A5DD-5BCE-ED3D-4FD4-D261ED73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53" y="2383730"/>
                <a:ext cx="2489079" cy="461665"/>
              </a:xfrm>
              <a:prstGeom prst="rect">
                <a:avLst/>
              </a:prstGeom>
              <a:blipFill>
                <a:blip r:embed="rId3"/>
                <a:stretch>
                  <a:fillRect l="-3431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93D99-566E-004C-8B6B-310AC9BA2E9E}"/>
                  </a:ext>
                </a:extLst>
              </p:cNvPr>
              <p:cNvSpPr txBox="1"/>
              <p:nvPr/>
            </p:nvSpPr>
            <p:spPr>
              <a:xfrm>
                <a:off x="4616604" y="962247"/>
                <a:ext cx="7214839" cy="218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We have: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Critical manifold:</a:t>
                </a:r>
                <a:br>
                  <a:rPr lang="en-GB" sz="2400" dirty="0"/>
                </a:b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:   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𝐵𝑋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br>
                  <a:rPr lang="en-GB" sz="2400" dirty="0"/>
                </a:b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(compact) is normally hyperbolic as the matrix</a:t>
                </a:r>
                <a:br>
                  <a:rPr lang="en-GB" sz="2400" dirty="0"/>
                </a:br>
                <a:r>
                  <a:rPr lang="en-GB" sz="2400" dirty="0"/>
                  <a:t>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dirty="0"/>
                  <a:t>    has eigenvalues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93D99-566E-004C-8B6B-310AC9BA2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604" y="962247"/>
                <a:ext cx="7214839" cy="2185470"/>
              </a:xfrm>
              <a:prstGeom prst="rect">
                <a:avLst/>
              </a:prstGeom>
              <a:blipFill>
                <a:blip r:embed="rId4"/>
                <a:stretch>
                  <a:fillRect l="-1267" t="-2235" b="-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2028AE-1A07-A15D-9AAB-D1E963422215}"/>
                  </a:ext>
                </a:extLst>
              </p:cNvPr>
              <p:cNvSpPr txBox="1"/>
              <p:nvPr/>
            </p:nvSpPr>
            <p:spPr>
              <a:xfrm>
                <a:off x="401443" y="3674743"/>
                <a:ext cx="111058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Thus, by </a:t>
                </a:r>
                <a:r>
                  <a:rPr lang="en-GB" sz="2400" dirty="0" err="1"/>
                  <a:t>Fenichel’s</a:t>
                </a:r>
                <a:r>
                  <a:rPr lang="en-GB" sz="2400" dirty="0"/>
                  <a:t> theorem: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For any compact submanifold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there exists a locally invariant manifold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2028AE-1A07-A15D-9AAB-D1E96342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43" y="3674743"/>
                <a:ext cx="11105861" cy="830997"/>
              </a:xfrm>
              <a:prstGeom prst="rect">
                <a:avLst/>
              </a:prstGeom>
              <a:blipFill>
                <a:blip r:embed="rId5"/>
                <a:stretch>
                  <a:fillRect l="-878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062501-4A04-9EAD-DEE2-65FEF3A6F342}"/>
                  </a:ext>
                </a:extLst>
              </p:cNvPr>
              <p:cNvSpPr txBox="1"/>
              <p:nvPr/>
            </p:nvSpPr>
            <p:spPr>
              <a:xfrm>
                <a:off x="1973385" y="4691824"/>
                <a:ext cx="98580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:  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𝐵𝑋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GB" sz="2400" dirty="0"/>
                  <a:t>           for some smooth function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062501-4A04-9EAD-DEE2-65FEF3A6F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385" y="4691824"/>
                <a:ext cx="9858059" cy="461665"/>
              </a:xfrm>
              <a:prstGeom prst="rect">
                <a:avLst/>
              </a:prstGeom>
              <a:blipFill>
                <a:blip r:embed="rId6"/>
                <a:stretch>
                  <a:fillRect l="-186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81A157-4921-E6C6-F37B-DECCC9C63D75}"/>
                  </a:ext>
                </a:extLst>
              </p:cNvPr>
              <p:cNvSpPr txBox="1"/>
              <p:nvPr/>
            </p:nvSpPr>
            <p:spPr>
              <a:xfrm>
                <a:off x="705153" y="5440318"/>
                <a:ext cx="117905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Result:                       </a:t>
                </a:r>
                <a:r>
                  <a:rPr lang="en-GB" sz="2400" dirty="0"/>
                  <a:t>6-dim system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2400" dirty="0"/>
                  <a:t>       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400" dirty="0"/>
                  <a:t>        4-dim system 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81A157-4921-E6C6-F37B-DECCC9C6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53" y="5440318"/>
                <a:ext cx="11790556" cy="461665"/>
              </a:xfrm>
              <a:prstGeom prst="rect">
                <a:avLst/>
              </a:prstGeom>
              <a:blipFill>
                <a:blip r:embed="rId7"/>
                <a:stretch>
                  <a:fillRect l="-827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een leaf with white text&#10;&#10;Description automatically generated">
            <a:extLst>
              <a:ext uri="{FF2B5EF4-FFF2-40B4-BE49-F238E27FC236}">
                <a16:creationId xmlns:a16="http://schemas.microsoft.com/office/drawing/2014/main" id="{2A14B81F-19D4-EEB9-9F41-5481EFBCB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0725D1-5E19-79A7-1CF0-F8710E3B57A4}"/>
                  </a:ext>
                </a:extLst>
              </p:cNvPr>
              <p:cNvSpPr txBox="1"/>
              <p:nvPr/>
            </p:nvSpPr>
            <p:spPr>
              <a:xfrm>
                <a:off x="4402448" y="6088067"/>
                <a:ext cx="4117257" cy="473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0725D1-5E19-79A7-1CF0-F8710E3B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448" y="6088067"/>
                <a:ext cx="4117257" cy="473206"/>
              </a:xfrm>
              <a:prstGeom prst="rect">
                <a:avLst/>
              </a:prstGeom>
              <a:blipFill>
                <a:blip r:embed="rId9"/>
                <a:stretch>
                  <a:fillRect t="-2532" b="-1645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CC2CC5-91D1-598C-7622-04FC8A7228DD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8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 err="1"/>
              <a:t>Somos</a:t>
            </a:r>
            <a:r>
              <a:rPr lang="en-GB" dirty="0"/>
              <a:t> o </a:t>
            </a:r>
            <a:r>
              <a:rPr lang="en-GB" dirty="0" err="1"/>
              <a:t>pé-quente</a:t>
            </a:r>
            <a:r>
              <a:rPr lang="ru-RU" dirty="0"/>
              <a:t>! (</a:t>
            </a:r>
            <a:r>
              <a:rPr lang="en-GB" dirty="0"/>
              <a:t>=</a:t>
            </a:r>
            <a:r>
              <a:rPr lang="en-GB" dirty="0" err="1"/>
              <a:t>Temos</a:t>
            </a:r>
            <a:r>
              <a:rPr lang="en-GB" dirty="0"/>
              <a:t> </a:t>
            </a:r>
            <a:r>
              <a:rPr lang="en-GB" dirty="0" err="1"/>
              <a:t>sorte</a:t>
            </a:r>
            <a:r>
              <a:rPr lang="en-GB" dirty="0"/>
              <a:t>!</a:t>
            </a:r>
            <a:r>
              <a:rPr lang="ru-RU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C23BBC-5A8A-55FA-430C-092DEBC44D21}"/>
                  </a:ext>
                </a:extLst>
              </p:cNvPr>
              <p:cNvSpPr txBox="1"/>
              <p:nvPr/>
            </p:nvSpPr>
            <p:spPr>
              <a:xfrm>
                <a:off x="3940332" y="1444254"/>
                <a:ext cx="4117257" cy="473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C23BBC-5A8A-55FA-430C-092DEBC44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32" y="1444254"/>
                <a:ext cx="4117257" cy="473206"/>
              </a:xfrm>
              <a:prstGeom prst="rect">
                <a:avLst/>
              </a:prstGeom>
              <a:blipFill>
                <a:blip r:embed="rId2"/>
                <a:stretch>
                  <a:fillRect t="-2500" b="-15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21BB96-8C21-0564-D725-74E0468F122C}"/>
                  </a:ext>
                </a:extLst>
              </p:cNvPr>
              <p:cNvSpPr txBox="1"/>
              <p:nvPr/>
            </p:nvSpPr>
            <p:spPr>
              <a:xfrm>
                <a:off x="453886" y="2276018"/>
                <a:ext cx="9857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21BB96-8C21-0564-D725-74E0468F1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86" y="2276018"/>
                <a:ext cx="985719" cy="461665"/>
              </a:xfrm>
              <a:prstGeom prst="rect">
                <a:avLst/>
              </a:prstGeom>
              <a:blipFill>
                <a:blip r:embed="rId3"/>
                <a:stretch>
                  <a:fillRect t="-10526" r="-8642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2A9328-2431-FAE4-84D5-BBDA1CECE110}"/>
                  </a:ext>
                </a:extLst>
              </p:cNvPr>
              <p:cNvSpPr txBox="1"/>
              <p:nvPr/>
            </p:nvSpPr>
            <p:spPr>
              <a:xfrm>
                <a:off x="3940332" y="2264477"/>
                <a:ext cx="4117257" cy="473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𝐵𝑋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2A9328-2431-FAE4-84D5-BBDA1CECE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32" y="2264477"/>
                <a:ext cx="4117257" cy="473206"/>
              </a:xfrm>
              <a:prstGeom prst="rect">
                <a:avLst/>
              </a:prstGeom>
              <a:blipFill>
                <a:blip r:embed="rId4"/>
                <a:stretch>
                  <a:fillRect t="-2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66A72D-1CED-038E-9055-521D3F88BBF6}"/>
                  </a:ext>
                </a:extLst>
              </p:cNvPr>
              <p:cNvSpPr txBox="1"/>
              <p:nvPr/>
            </p:nvSpPr>
            <p:spPr>
              <a:xfrm>
                <a:off x="3993190" y="3699025"/>
                <a:ext cx="81988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… we can find all heteroclinic orbits explicitly when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!...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66A72D-1CED-038E-9055-521D3F88B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190" y="3699025"/>
                <a:ext cx="8198810" cy="461665"/>
              </a:xfrm>
              <a:prstGeom prst="rect">
                <a:avLst/>
              </a:prstGeom>
              <a:blipFill>
                <a:blip r:embed="rId5"/>
                <a:stretch>
                  <a:fillRect l="-1115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3CD6B-4ECE-7C9E-57A1-E8942777AF4E}"/>
                  </a:ext>
                </a:extLst>
              </p:cNvPr>
              <p:cNvSpPr txBox="1"/>
              <p:nvPr/>
            </p:nvSpPr>
            <p:spPr>
              <a:xfrm>
                <a:off x="233068" y="3031856"/>
                <a:ext cx="3086101" cy="1796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𝑟𝑎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3CD6B-4ECE-7C9E-57A1-E8942777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68" y="3031856"/>
                <a:ext cx="3086101" cy="1796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een leaf with white text&#10;&#10;Description automatically generated">
            <a:extLst>
              <a:ext uri="{FF2B5EF4-FFF2-40B4-BE49-F238E27FC236}">
                <a16:creationId xmlns:a16="http://schemas.microsoft.com/office/drawing/2014/main" id="{23881FC8-2072-70E2-88AA-BD0F7B9C1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7594C8-AA0F-53BB-B1C5-223714B930E4}"/>
                  </a:ext>
                </a:extLst>
              </p:cNvPr>
              <p:cNvSpPr txBox="1"/>
              <p:nvPr/>
            </p:nvSpPr>
            <p:spPr>
              <a:xfrm>
                <a:off x="233068" y="948572"/>
                <a:ext cx="57508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We have a perturbation problem 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/>
                  <a:t>):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7594C8-AA0F-53BB-B1C5-223714B9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68" y="948572"/>
                <a:ext cx="5750805" cy="461665"/>
              </a:xfrm>
              <a:prstGeom prst="rect">
                <a:avLst/>
              </a:prstGeom>
              <a:blipFill>
                <a:blip r:embed="rId9"/>
                <a:stretch>
                  <a:fillRect l="-1589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B9991-1348-5F82-D4E0-3F2AC9B57C03}"/>
                  </a:ext>
                </a:extLst>
              </p:cNvPr>
              <p:cNvSpPr txBox="1"/>
              <p:nvPr/>
            </p:nvSpPr>
            <p:spPr>
              <a:xfrm>
                <a:off x="452283" y="1518011"/>
                <a:ext cx="987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B9991-1348-5F82-D4E0-3F2AC9B5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3" y="1518011"/>
                <a:ext cx="987322" cy="461665"/>
              </a:xfrm>
              <a:prstGeom prst="rect">
                <a:avLst/>
              </a:prstGeom>
              <a:blipFill>
                <a:blip r:embed="rId10"/>
                <a:stretch>
                  <a:fillRect t="-10526" r="-8642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F35A85-3823-235F-5F62-DD26C144E522}"/>
                  </a:ext>
                </a:extLst>
              </p:cNvPr>
              <p:cNvSpPr txBox="1"/>
              <p:nvPr/>
            </p:nvSpPr>
            <p:spPr>
              <a:xfrm>
                <a:off x="440542" y="5000238"/>
                <a:ext cx="827418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To prove the existence of heteroclinic orbits 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400" dirty="0"/>
                  <a:t>, </a:t>
                </a:r>
              </a:p>
              <a:p>
                <a:r>
                  <a:rPr lang="en-GB" sz="2400" dirty="0"/>
                  <a:t>		</a:t>
                </a:r>
                <a:r>
                  <a:rPr lang="en-GB" sz="2400" dirty="0" err="1"/>
                  <a:t>você</a:t>
                </a:r>
                <a:r>
                  <a:rPr lang="en-GB" sz="2400" dirty="0"/>
                  <a:t> </a:t>
                </a:r>
                <a:r>
                  <a:rPr lang="en-GB" sz="2400" dirty="0" err="1"/>
                  <a:t>precisa</a:t>
                </a:r>
                <a:r>
                  <a:rPr lang="en-GB" sz="2400" dirty="0"/>
                  <a:t> </a:t>
                </a:r>
                <a:r>
                  <a:rPr lang="en-GB" sz="2400" dirty="0" err="1"/>
                  <a:t>combinar</a:t>
                </a:r>
                <a:r>
                  <a:rPr lang="en-GB" sz="2400" dirty="0"/>
                  <a:t> com </a:t>
                </a:r>
                <a:r>
                  <a:rPr lang="en-GB" sz="2400" dirty="0" err="1"/>
                  <a:t>os</a:t>
                </a:r>
                <a:r>
                  <a:rPr lang="en-GB" sz="2400" dirty="0"/>
                  <a:t> </a:t>
                </a:r>
                <a:r>
                  <a:rPr lang="en-GB" sz="2400" dirty="0" err="1"/>
                  <a:t>russos</a:t>
                </a:r>
                <a:r>
                  <a:rPr lang="en-GB" sz="2400" dirty="0"/>
                  <a:t> (</a:t>
                </a:r>
                <a:r>
                  <a:rPr lang="en-GB" sz="2400" dirty="0" err="1"/>
                  <a:t>não</a:t>
                </a:r>
                <a:r>
                  <a:rPr lang="en-GB" sz="2400" dirty="0"/>
                  <a:t> </a:t>
                </a:r>
                <a:r>
                  <a:rPr lang="en-GB" sz="2400" dirty="0" err="1"/>
                  <a:t>hoje</a:t>
                </a:r>
                <a:r>
                  <a:rPr lang="en-GB" sz="2400" dirty="0"/>
                  <a:t>)….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F35A85-3823-235F-5F62-DD26C144E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42" y="5000238"/>
                <a:ext cx="8274188" cy="830997"/>
              </a:xfrm>
              <a:prstGeom prst="rect">
                <a:avLst/>
              </a:prstGeom>
              <a:blipFill>
                <a:blip r:embed="rId11"/>
                <a:stretch>
                  <a:fillRect l="-1105" t="-5839" r="-147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EEFF68-C846-5EB0-6535-7CED7F865C57}"/>
              </a:ext>
            </a:extLst>
          </p:cNvPr>
          <p:cNvSpPr txBox="1"/>
          <p:nvPr/>
        </p:nvSpPr>
        <p:spPr>
          <a:xfrm>
            <a:off x="1" y="642324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N</a:t>
            </a:r>
            <a:r>
              <a:rPr lang="en-GB" sz="2400" dirty="0" err="1"/>
              <a:t>unca</a:t>
            </a:r>
            <a:r>
              <a:rPr lang="pt-BR" sz="2400" dirty="0"/>
              <a:t> esqueça de combinar com os russos!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FA2A5-DCA1-0D02-9346-B322DDFC0875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97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6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600" dirty="0"/>
              <a:t>What do we NOT know and would be great to know?</a:t>
            </a:r>
          </a:p>
        </p:txBody>
      </p:sp>
      <p:pic>
        <p:nvPicPr>
          <p:cNvPr id="18" name="Picture 17" descr="A green leaf with white text&#10;&#10;Description automatically generated">
            <a:extLst>
              <a:ext uri="{FF2B5EF4-FFF2-40B4-BE49-F238E27FC236}">
                <a16:creationId xmlns:a16="http://schemas.microsoft.com/office/drawing/2014/main" id="{23881FC8-2072-70E2-88AA-BD0F7B9C1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BE1D74-AFAB-A74A-47DD-80E315A82C86}"/>
                  </a:ext>
                </a:extLst>
              </p:cNvPr>
              <p:cNvSpPr txBox="1"/>
              <p:nvPr/>
            </p:nvSpPr>
            <p:spPr>
              <a:xfrm>
                <a:off x="170722" y="1992765"/>
                <a:ext cx="3437800" cy="3620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BE1D74-AFAB-A74A-47DD-80E315A82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2" y="1992765"/>
                <a:ext cx="3437800" cy="3620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D3C0D3-94A0-1C9B-A5F8-08065FDEA542}"/>
                  </a:ext>
                </a:extLst>
              </p:cNvPr>
              <p:cNvSpPr txBox="1"/>
              <p:nvPr/>
            </p:nvSpPr>
            <p:spPr>
              <a:xfrm>
                <a:off x="124690" y="1068934"/>
                <a:ext cx="46447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1. Does there exist a heteroclinic orbit for this system </a:t>
                </a:r>
                <a:r>
                  <a:rPr lang="en-GB" sz="2400" dirty="0">
                    <a:solidFill>
                      <a:srgbClr val="C00000"/>
                    </a:solidFill>
                  </a:rPr>
                  <a:t>for arbitrary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D3C0D3-94A0-1C9B-A5F8-08065FDEA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" y="1068934"/>
                <a:ext cx="4644736" cy="830997"/>
              </a:xfrm>
              <a:prstGeom prst="rect">
                <a:avLst/>
              </a:prstGeom>
              <a:blipFill>
                <a:blip r:embed="rId6"/>
                <a:stretch>
                  <a:fillRect l="-1969" t="-5839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557E94-1D6F-C492-F3C0-62E87F6CB2C9}"/>
                  </a:ext>
                </a:extLst>
              </p:cNvPr>
              <p:cNvSpPr txBox="1"/>
              <p:nvPr/>
            </p:nvSpPr>
            <p:spPr>
              <a:xfrm>
                <a:off x="0" y="5469547"/>
                <a:ext cx="46447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We have just discussed this system 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557E94-1D6F-C492-F3C0-62E87F6CB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69547"/>
                <a:ext cx="4644736" cy="830997"/>
              </a:xfrm>
              <a:prstGeom prst="rect">
                <a:avLst/>
              </a:prstGeom>
              <a:blipFill>
                <a:blip r:embed="rId7"/>
                <a:stretch>
                  <a:fillRect l="-656" t="-5839" r="-1969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D4198C-9D27-D721-4DD0-C88092A25F90}"/>
              </a:ext>
            </a:extLst>
          </p:cNvPr>
          <p:cNvCxnSpPr>
            <a:cxnSpLocks/>
          </p:cNvCxnSpPr>
          <p:nvPr/>
        </p:nvCxnSpPr>
        <p:spPr>
          <a:xfrm>
            <a:off x="4644736" y="962247"/>
            <a:ext cx="0" cy="54588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5A0DEE-466A-6877-818C-DFD7B5076C81}"/>
              </a:ext>
            </a:extLst>
          </p:cNvPr>
          <p:cNvSpPr txBox="1"/>
          <p:nvPr/>
        </p:nvSpPr>
        <p:spPr>
          <a:xfrm>
            <a:off x="1" y="6405439"/>
            <a:ext cx="12292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Gravitational fingering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90CC05-60E3-8224-94B7-6784A9060047}"/>
              </a:ext>
            </a:extLst>
          </p:cNvPr>
          <p:cNvCxnSpPr>
            <a:cxnSpLocks/>
          </p:cNvCxnSpPr>
          <p:nvPr/>
        </p:nvCxnSpPr>
        <p:spPr>
          <a:xfrm flipH="1">
            <a:off x="0" y="6407231"/>
            <a:ext cx="1229244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E584A2-238C-D1FE-7B0E-F80694A33F9E}"/>
                  </a:ext>
                </a:extLst>
              </p:cNvPr>
              <p:cNvSpPr txBox="1"/>
              <p:nvPr/>
            </p:nvSpPr>
            <p:spPr>
              <a:xfrm>
                <a:off x="4677931" y="1041235"/>
                <a:ext cx="77302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2. Can we generalize the theorem on existence of travelling wave solutions (cascades) </a:t>
                </a:r>
                <a:r>
                  <a:rPr lang="en-GB" sz="2400" dirty="0">
                    <a:solidFill>
                      <a:srgbClr val="C00000"/>
                    </a:solidFill>
                  </a:rPr>
                  <a:t>for arbitrary number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 of tubes</a:t>
                </a:r>
                <a:r>
                  <a:rPr lang="en-GB" sz="2400" dirty="0"/>
                  <a:t>?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E584A2-238C-D1FE-7B0E-F80694A33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1" y="1041235"/>
                <a:ext cx="7730253" cy="830997"/>
              </a:xfrm>
              <a:prstGeom prst="rect">
                <a:avLst/>
              </a:prstGeom>
              <a:blipFill>
                <a:blip r:embed="rId9"/>
                <a:stretch>
                  <a:fillRect l="-1183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43D5E5-5806-736C-15C1-6739F21E1E3D}"/>
                  </a:ext>
                </a:extLst>
              </p:cNvPr>
              <p:cNvSpPr txBox="1"/>
              <p:nvPr/>
            </p:nvSpPr>
            <p:spPr>
              <a:xfrm>
                <a:off x="9164783" y="3136113"/>
                <a:ext cx="27363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Example 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2400" b="0" dirty="0"/>
              </a:p>
              <a:p>
                <a:pPr algn="ctr"/>
                <a:r>
                  <a:rPr lang="en-GB" sz="2400" dirty="0"/>
                  <a:t>we observe 4 </a:t>
                </a:r>
              </a:p>
              <a:p>
                <a:pPr algn="ctr"/>
                <a:r>
                  <a:rPr lang="en-GB" sz="2400" dirty="0"/>
                  <a:t>travelling waves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43D5E5-5806-736C-15C1-6739F21E1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783" y="3136113"/>
                <a:ext cx="2736396" cy="1200329"/>
              </a:xfrm>
              <a:prstGeom prst="rect">
                <a:avLst/>
              </a:prstGeom>
              <a:blipFill>
                <a:blip r:embed="rId10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4A7F789-9459-C5FC-15F6-77B1B2DCF123}"/>
              </a:ext>
            </a:extLst>
          </p:cNvPr>
          <p:cNvSpPr txBox="1"/>
          <p:nvPr/>
        </p:nvSpPr>
        <p:spPr>
          <a:xfrm>
            <a:off x="4722247" y="5572625"/>
            <a:ext cx="7392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3. What about studying travelling waves for original 2-dim model? (…</a:t>
            </a:r>
            <a:r>
              <a:rPr lang="en-GB" sz="2400" dirty="0">
                <a:solidFill>
                  <a:srgbClr val="C00000"/>
                </a:solidFill>
              </a:rPr>
              <a:t>infinite dimensional</a:t>
            </a:r>
            <a:r>
              <a:rPr lang="en-GB" sz="2400" dirty="0"/>
              <a:t> dynamical systems…)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719C-6856-ABCC-DEFC-9E8A6402E667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22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176CC-0292-5F0F-AC38-7EF686CFB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8523" y="1951220"/>
            <a:ext cx="3652474" cy="34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8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4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341699" y="1023206"/>
            <a:ext cx="111348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Own works on the topic of the talk: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Bakharev</a:t>
            </a:r>
            <a:r>
              <a:rPr lang="en-GB" dirty="0"/>
              <a:t>, F., </a:t>
            </a:r>
            <a:r>
              <a:rPr lang="en-GB" dirty="0" err="1"/>
              <a:t>Enin</a:t>
            </a:r>
            <a:r>
              <a:rPr lang="en-GB" dirty="0"/>
              <a:t>, A., </a:t>
            </a:r>
            <a:r>
              <a:rPr lang="en-GB" dirty="0" err="1"/>
              <a:t>Groman</a:t>
            </a:r>
            <a:r>
              <a:rPr lang="en-GB" dirty="0"/>
              <a:t>, A., </a:t>
            </a:r>
            <a:r>
              <a:rPr lang="en-GB" dirty="0" err="1"/>
              <a:t>Kalyuzhnyuk</a:t>
            </a:r>
            <a:r>
              <a:rPr lang="en-GB" dirty="0"/>
              <a:t>, A., </a:t>
            </a:r>
            <a:r>
              <a:rPr lang="en-GB" dirty="0" err="1"/>
              <a:t>Matveenko</a:t>
            </a:r>
            <a:r>
              <a:rPr lang="en-GB" dirty="0"/>
              <a:t>, S., Petrova, Y., </a:t>
            </a:r>
            <a:r>
              <a:rPr lang="en-GB" dirty="0" err="1"/>
              <a:t>Starkov</a:t>
            </a:r>
            <a:r>
              <a:rPr lang="en-GB" dirty="0"/>
              <a:t>, I. and </a:t>
            </a:r>
            <a:r>
              <a:rPr lang="en-GB" dirty="0" err="1"/>
              <a:t>Tikhomirov</a:t>
            </a:r>
            <a:r>
              <a:rPr lang="en-GB" dirty="0"/>
              <a:t>, S., 2022. Velocity of viscous fingers in miscible displacement: Comparison with analytical models. Journal of Computational and Applied Mathematics, 402, p.113808.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Efendiev</a:t>
            </a:r>
            <a:r>
              <a:rPr lang="en-GB" dirty="0"/>
              <a:t> Ya., Petrova Yu., </a:t>
            </a:r>
            <a:r>
              <a:rPr lang="en-GB" dirty="0" err="1"/>
              <a:t>Tikhomirov</a:t>
            </a:r>
            <a:r>
              <a:rPr lang="en-GB" dirty="0"/>
              <a:t> S., 2023+, A cascade of two travelling waves in a two-tube model of gravitational fingering. In preparation.</a:t>
            </a:r>
          </a:p>
          <a:p>
            <a:endParaRPr lang="en-GB" sz="1000" dirty="0"/>
          </a:p>
          <a:p>
            <a:br>
              <a:rPr lang="en-GB" b="1" dirty="0"/>
            </a:br>
            <a:r>
              <a:rPr lang="en-GB" b="1" dirty="0"/>
              <a:t>Other references:</a:t>
            </a:r>
            <a:br>
              <a:rPr lang="en-GB" b="1" dirty="0"/>
            </a:br>
            <a:br>
              <a:rPr lang="en-GB" sz="1000" b="1" dirty="0"/>
            </a:br>
            <a:r>
              <a:rPr lang="en-GB" b="1" dirty="0"/>
              <a:t>Dynamics of viscous fingering: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Nijjer</a:t>
            </a:r>
            <a:r>
              <a:rPr lang="en-GB" dirty="0"/>
              <a:t> J., Hewitt D., and Neufeld J. The dynamics of miscible viscous fingering from onset to shutdown. Journal of Fluid Mechanics 837 (2018): 520-545.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2006. Diffusive slowdown in miscible viscous fingering. Communications in Mathematical Sciences, 4(1), pp.267-273.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Menon, G. and Otto, F., 2005. Dynamic scaling in miscible viscous fingering. Communications in mathematical physics, 257, pp.303-317.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Homsy</a:t>
            </a:r>
            <a:r>
              <a:rPr lang="en-GB" dirty="0"/>
              <a:t>, G.M., 1987. Viscous fingering in porous media. Annual review of fluid mechanics, 19(1), pp.271-311.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630E7-E9E0-724D-A081-E6CD8D0CFEBA}"/>
              </a:ext>
            </a:extLst>
          </p:cNvPr>
          <p:cNvSpPr txBox="1"/>
          <p:nvPr/>
        </p:nvSpPr>
        <p:spPr>
          <a:xfrm>
            <a:off x="4207357" y="127180"/>
            <a:ext cx="633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Muito</a:t>
            </a:r>
            <a:r>
              <a:rPr lang="en-GB" sz="4000" dirty="0"/>
              <a:t> </a:t>
            </a:r>
            <a:r>
              <a:rPr lang="en-GB" sz="4000" dirty="0" err="1"/>
              <a:t>obrigada</a:t>
            </a:r>
            <a:r>
              <a:rPr lang="en-GB" sz="4000" dirty="0"/>
              <a:t> pela </a:t>
            </a:r>
            <a:r>
              <a:rPr lang="en-GB" sz="4000" dirty="0" err="1"/>
              <a:t>atenção</a:t>
            </a:r>
            <a:r>
              <a:rPr lang="en-GB" sz="4000" dirty="0"/>
              <a:t>!</a:t>
            </a:r>
          </a:p>
        </p:txBody>
      </p:sp>
      <p:pic>
        <p:nvPicPr>
          <p:cNvPr id="4" name="Picture 3" descr="A green leaf with white text&#10;&#10;Description automatically generated">
            <a:extLst>
              <a:ext uri="{FF2B5EF4-FFF2-40B4-BE49-F238E27FC236}">
                <a16:creationId xmlns:a16="http://schemas.microsoft.com/office/drawing/2014/main" id="{480E4DC6-3FB7-4A6B-A668-88E316272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83C8E-ACCB-C841-1694-920E7C32160A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93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7F641-6A3D-F31A-C373-B956B468EC54}"/>
              </a:ext>
            </a:extLst>
          </p:cNvPr>
          <p:cNvSpPr txBox="1"/>
          <p:nvPr/>
        </p:nvSpPr>
        <p:spPr>
          <a:xfrm>
            <a:off x="218386" y="962246"/>
            <a:ext cx="1113484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Online simulations of ODEs and PDEs:</a:t>
            </a:r>
          </a:p>
          <a:p>
            <a:pPr marL="342900" indent="-342900">
              <a:buAutoNum type="arabicPeriod"/>
            </a:pPr>
            <a:r>
              <a:rPr lang="en-GB" dirty="0"/>
              <a:t>One-dimensional Fisher KPP:</a:t>
            </a:r>
            <a:br>
              <a:rPr lang="en-GB" b="0" i="0" u="sng" dirty="0">
                <a:effectLst/>
                <a:latin typeface="Roboto" panose="02000000000000000000" pitchFamily="2" charset="0"/>
                <a:hlinkClick r:id="rId2" tooltip="https://visualpde.com/sim/?preset=travellingWave1D"/>
              </a:rPr>
            </a:br>
            <a:r>
              <a:rPr lang="en-GB" b="0" i="0" u="sng" dirty="0">
                <a:effectLst/>
                <a:latin typeface="Roboto" panose="02000000000000000000" pitchFamily="2" charset="0"/>
                <a:hlinkClick r:id="rId2" tooltip="https://visualpde.com/sim/?preset=travellingWave1D"/>
              </a:rPr>
              <a:t>https://visualpde.com/sim/?preset=travellingWave1D</a:t>
            </a:r>
            <a:endParaRPr lang="en-GB" b="0" i="0" u="sng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GB" dirty="0"/>
              <a:t>ODE’s:</a:t>
            </a:r>
            <a:br>
              <a:rPr lang="en-GB" u="sng" dirty="0">
                <a:latin typeface="Roboto" panose="02000000000000000000" pitchFamily="2" charset="0"/>
              </a:rPr>
            </a:br>
            <a:r>
              <a:rPr lang="en-GB" u="sng" dirty="0">
                <a:latin typeface="Roboto" panose="02000000000000000000" pitchFamily="2" charset="0"/>
                <a:hlinkClick r:id="rId3"/>
              </a:rPr>
              <a:t>https://anvaka.github.io/fieldplay</a:t>
            </a:r>
            <a:endParaRPr lang="en-GB" b="0" i="0" u="sng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endParaRPr lang="en-GB" u="sng" dirty="0">
              <a:latin typeface="Roboto" panose="02000000000000000000" pitchFamily="2" charset="0"/>
            </a:endParaRPr>
          </a:p>
          <a:p>
            <a:r>
              <a:rPr lang="en-GB" b="1" dirty="0"/>
              <a:t>Geometric singular perturbation theory (GSPT):</a:t>
            </a:r>
          </a:p>
          <a:p>
            <a:pPr marL="342900" indent="-342900">
              <a:buAutoNum type="arabicPeriod"/>
            </a:pPr>
            <a:r>
              <a:rPr lang="en-GB" dirty="0" err="1"/>
              <a:t>Fenichel</a:t>
            </a:r>
            <a:r>
              <a:rPr lang="en-GB" dirty="0"/>
              <a:t>, N., 1979. Geometric singular perturbation theory for ordinary differential equations. Journal of differential equations, 31(1), pp.53-98.</a:t>
            </a:r>
          </a:p>
          <a:p>
            <a:pPr marL="342900" indent="-342900">
              <a:buAutoNum type="arabicPeriod"/>
            </a:pPr>
            <a:r>
              <a:rPr lang="en-GB" dirty="0"/>
              <a:t>Jones, C.K., 1995. Geometric singular perturbation theory. Dynamical Systems: Lectures Given at the 2nd Session of the Centro </a:t>
            </a:r>
            <a:r>
              <a:rPr lang="en-GB" dirty="0" err="1"/>
              <a:t>Internazionale</a:t>
            </a:r>
            <a:r>
              <a:rPr lang="en-GB" dirty="0"/>
              <a:t> </a:t>
            </a:r>
            <a:r>
              <a:rPr lang="en-GB" dirty="0" err="1"/>
              <a:t>Matematico</a:t>
            </a:r>
            <a:r>
              <a:rPr lang="en-GB" dirty="0"/>
              <a:t> </a:t>
            </a:r>
            <a:r>
              <a:rPr lang="en-GB" dirty="0" err="1"/>
              <a:t>Estivo</a:t>
            </a:r>
            <a:r>
              <a:rPr lang="en-GB" dirty="0"/>
              <a:t> (CIME) held in Montecatini Terme, Italy, June 13–22, 1994, pp.44-118.</a:t>
            </a:r>
          </a:p>
          <a:p>
            <a:pPr marL="342900" indent="-342900">
              <a:buAutoNum type="arabicPeriod"/>
            </a:pPr>
            <a:r>
              <a:rPr lang="en-GB" dirty="0" err="1"/>
              <a:t>Wechselberger</a:t>
            </a:r>
            <a:r>
              <a:rPr lang="en-GB" dirty="0"/>
              <a:t>, M., 2020. Geometric singular perturbation theory beyond the standard form (Vol. 6). New York: Springer.</a:t>
            </a:r>
          </a:p>
          <a:p>
            <a:pPr marL="342900" indent="-342900">
              <a:buAutoNum type="arabicPeriod"/>
            </a:pPr>
            <a:r>
              <a:rPr lang="en-GB" dirty="0"/>
              <a:t>Kuehn, C., 2015. Multiple time scale dynamics (Vol. 191). Berlin: Springer.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b="1" dirty="0"/>
              <a:t>Fisher-KPP equation:</a:t>
            </a:r>
          </a:p>
          <a:p>
            <a:pPr marL="342900" indent="-342900">
              <a:buAutoNum type="arabicPeriod"/>
            </a:pPr>
            <a:r>
              <a:rPr lang="en-GB" dirty="0"/>
              <a:t>Fisher, R.A., 1937. The wave of advance of advantageous genes. Annals of eugenics, 7(4), pp.355-369.</a:t>
            </a:r>
          </a:p>
          <a:p>
            <a:pPr marL="342900" indent="-342900">
              <a:buAutoNum type="arabicPeriod"/>
            </a:pPr>
            <a:r>
              <a:rPr lang="en-GB" dirty="0"/>
              <a:t>A.N. Kolmogorov, I.G. </a:t>
            </a:r>
            <a:r>
              <a:rPr lang="en-GB" dirty="0" err="1"/>
              <a:t>Petrovskii</a:t>
            </a:r>
            <a:r>
              <a:rPr lang="en-GB" dirty="0"/>
              <a:t> and N.S. </a:t>
            </a:r>
            <a:r>
              <a:rPr lang="en-GB" dirty="0" err="1"/>
              <a:t>Piskunov</a:t>
            </a:r>
            <a:r>
              <a:rPr lang="en-GB" dirty="0"/>
              <a:t>,  ́ Etude de </a:t>
            </a:r>
            <a:r>
              <a:rPr lang="en-GB" dirty="0" err="1"/>
              <a:t>l’e</a:t>
            </a:r>
            <a:r>
              <a:rPr lang="en-GB" dirty="0"/>
              <a:t>  ́</a:t>
            </a:r>
            <a:r>
              <a:rPr lang="en-GB" dirty="0" err="1"/>
              <a:t>quation</a:t>
            </a:r>
            <a:r>
              <a:rPr lang="en-GB" dirty="0"/>
              <a:t> de la diffusion avec </a:t>
            </a:r>
            <a:r>
              <a:rPr lang="en-GB" dirty="0" err="1"/>
              <a:t>croissance</a:t>
            </a:r>
            <a:r>
              <a:rPr lang="en-GB" dirty="0"/>
              <a:t> de la </a:t>
            </a:r>
            <a:r>
              <a:rPr lang="en-GB" dirty="0" err="1"/>
              <a:t>quantite</a:t>
            </a:r>
            <a:r>
              <a:rPr lang="en-GB" dirty="0"/>
              <a:t>  ́ de </a:t>
            </a:r>
            <a:r>
              <a:rPr lang="en-GB" dirty="0" err="1"/>
              <a:t>matie</a:t>
            </a:r>
            <a:r>
              <a:rPr lang="en-GB" dirty="0"/>
              <a:t> `re et son application `a un </a:t>
            </a:r>
            <a:r>
              <a:rPr lang="en-GB" dirty="0" err="1"/>
              <a:t>proble</a:t>
            </a:r>
            <a:r>
              <a:rPr lang="en-GB" dirty="0"/>
              <a:t> `me </a:t>
            </a:r>
            <a:r>
              <a:rPr lang="en-GB" dirty="0" err="1"/>
              <a:t>biologique</a:t>
            </a:r>
            <a:r>
              <a:rPr lang="en-GB" dirty="0"/>
              <a:t>, Bull. Univ.  ́ Etat </a:t>
            </a:r>
            <a:r>
              <a:rPr lang="en-GB" dirty="0" err="1"/>
              <a:t>Moscou</a:t>
            </a:r>
            <a:r>
              <a:rPr lang="en-GB" dirty="0"/>
              <a:t>, Se  ́r. Inter. A 1, 1937, 1–26.</a:t>
            </a:r>
          </a:p>
        </p:txBody>
      </p:sp>
      <p:pic>
        <p:nvPicPr>
          <p:cNvPr id="3" name="Picture 2" descr="A green leaf with white text&#10;&#10;Description automatically generated">
            <a:extLst>
              <a:ext uri="{FF2B5EF4-FFF2-40B4-BE49-F238E27FC236}">
                <a16:creationId xmlns:a16="http://schemas.microsoft.com/office/drawing/2014/main" id="{094A7768-5F37-0313-2BCA-0774E5302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2B9B1-2FBA-7596-3369-131EBAD0AF49}"/>
              </a:ext>
            </a:extLst>
          </p:cNvPr>
          <p:cNvSpPr txBox="1"/>
          <p:nvPr/>
        </p:nvSpPr>
        <p:spPr>
          <a:xfrm>
            <a:off x="11591629" y="6425831"/>
            <a:ext cx="54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24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56D3-E46C-5467-5FB9-1736C19A6410}"/>
              </a:ext>
            </a:extLst>
          </p:cNvPr>
          <p:cNvSpPr txBox="1"/>
          <p:nvPr/>
        </p:nvSpPr>
        <p:spPr>
          <a:xfrm>
            <a:off x="4207357" y="127180"/>
            <a:ext cx="633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Muito</a:t>
            </a:r>
            <a:r>
              <a:rPr lang="en-GB" sz="4000" dirty="0"/>
              <a:t> </a:t>
            </a:r>
            <a:r>
              <a:rPr lang="en-GB" sz="4000" dirty="0" err="1"/>
              <a:t>obrigada</a:t>
            </a:r>
            <a:r>
              <a:rPr lang="en-GB" sz="4000" dirty="0"/>
              <a:t> pela </a:t>
            </a:r>
            <a:r>
              <a:rPr lang="en-GB" sz="4000" dirty="0" err="1"/>
              <a:t>atenção</a:t>
            </a:r>
            <a:r>
              <a:rPr lang="en-GB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610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800" dirty="0"/>
              <a:t>Example 1: population 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4D838-3CEF-DA32-5D17-39B779BC1AAA}"/>
              </a:ext>
            </a:extLst>
          </p:cNvPr>
          <p:cNvSpPr txBox="1"/>
          <p:nvPr/>
        </p:nvSpPr>
        <p:spPr>
          <a:xfrm>
            <a:off x="230057" y="1062786"/>
            <a:ext cx="785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spreading of animals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464E-957E-2BCC-2EFF-5E052DCA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" y="2294790"/>
            <a:ext cx="4899793" cy="4709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DC1D0-7830-9D21-CC96-CDE71D499BE0}"/>
              </a:ext>
            </a:extLst>
          </p:cNvPr>
          <p:cNvSpPr txBox="1"/>
          <p:nvPr/>
        </p:nvSpPr>
        <p:spPr>
          <a:xfrm>
            <a:off x="7513134" y="1062786"/>
            <a:ext cx="2300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1" dirty="0">
                <a:solidFill>
                  <a:srgbClr val="000000"/>
                </a:solidFill>
                <a:effectLst/>
                <a:latin typeface="Linux Libertine"/>
              </a:rPr>
              <a:t>Aedes aegypti </a:t>
            </a:r>
          </a:p>
          <a:p>
            <a:pPr algn="ctr"/>
            <a:r>
              <a:rPr lang="en-GB" sz="1600" b="0" i="1" dirty="0">
                <a:solidFill>
                  <a:srgbClr val="000000"/>
                </a:solidFill>
                <a:effectLst/>
                <a:latin typeface="Linux Libertine"/>
              </a:rPr>
              <a:t>(yellow fever mosquito)</a:t>
            </a:r>
            <a:endParaRPr lang="en-GB" sz="16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15" name="Picture 14" descr="A close-up of a mosquito&#10;&#10;Description automatically generated">
            <a:extLst>
              <a:ext uri="{FF2B5EF4-FFF2-40B4-BE49-F238E27FC236}">
                <a16:creationId xmlns:a16="http://schemas.microsoft.com/office/drawing/2014/main" id="{82DD5CF6-5A99-96B6-97F5-C9B8458BB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2" r="23642"/>
          <a:stretch/>
        </p:blipFill>
        <p:spPr>
          <a:xfrm>
            <a:off x="9797138" y="1062786"/>
            <a:ext cx="2300749" cy="2353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4F48A6-AEF7-8365-DC44-C90B6B80338E}"/>
                  </a:ext>
                </a:extLst>
              </p:cNvPr>
              <p:cNvSpPr txBox="1"/>
              <p:nvPr/>
            </p:nvSpPr>
            <p:spPr>
              <a:xfrm>
                <a:off x="9381133" y="3722489"/>
                <a:ext cx="22865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GB" sz="2400" dirty="0"/>
                  <a:t>Diffusion: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4F48A6-AEF7-8365-DC44-C90B6B803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33" y="3722489"/>
                <a:ext cx="2286547" cy="830997"/>
              </a:xfrm>
              <a:prstGeom prst="rect">
                <a:avLst/>
              </a:prstGeom>
              <a:blipFill>
                <a:blip r:embed="rId4"/>
                <a:stretch>
                  <a:fillRect l="-4267" t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3C23AE-73CB-4780-784E-2373AD8803EB}"/>
                  </a:ext>
                </a:extLst>
              </p:cNvPr>
              <p:cNvSpPr txBox="1"/>
              <p:nvPr/>
            </p:nvSpPr>
            <p:spPr>
              <a:xfrm>
                <a:off x="4975204" y="2514634"/>
                <a:ext cx="3895249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Reaction-diffusion equation: </a:t>
                </a:r>
                <a:endParaRPr lang="ru-RU" sz="1100" dirty="0"/>
              </a:p>
              <a:p>
                <a:pPr algn="ctr"/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3C23AE-73CB-4780-784E-2373AD880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204" y="2514634"/>
                <a:ext cx="3895249" cy="830997"/>
              </a:xfrm>
              <a:prstGeom prst="rect">
                <a:avLst/>
              </a:prstGeom>
              <a:blipFill>
                <a:blip r:embed="rId5"/>
                <a:stretch>
                  <a:fillRect l="-2181" t="-5036" b="-7914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0A338C1-2DD0-BD22-41F5-7E8B2B322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420" y="3543526"/>
            <a:ext cx="451162" cy="378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BD6246-61E7-A293-BA14-B445697CA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946" y="3552208"/>
            <a:ext cx="532551" cy="4473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81A789-BE2E-38F0-FC63-47BA9A08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150" y="3810078"/>
            <a:ext cx="451162" cy="3789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3F7218-024F-FCCC-F726-B393E23F1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098" y="3334741"/>
            <a:ext cx="532551" cy="4473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FCA9B4-9F93-AC96-F0E6-6ED906D5E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593" y="3913050"/>
            <a:ext cx="532551" cy="4473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B6C99E-EA19-2981-8AB5-E69305AEE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856" y="3254367"/>
            <a:ext cx="532551" cy="4473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0E9B3E-F386-68F6-844A-B805E6FDD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065" y="3659007"/>
            <a:ext cx="532551" cy="4473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79056AA-23E2-F411-600D-49BFCF4D6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502" y="3247035"/>
            <a:ext cx="532551" cy="4473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BFC7E2-C81B-BDF6-F8E1-E768576DC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598" y="3534908"/>
            <a:ext cx="532551" cy="4473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001A00-B271-AF64-BFBA-B1EAD9914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853" y="3018203"/>
            <a:ext cx="532551" cy="4473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259751-0BE3-8DF6-6E1C-64A365839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471" y="3254367"/>
            <a:ext cx="532551" cy="4473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694FE49-15C2-AB8C-738B-62918F5B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680" y="3016307"/>
            <a:ext cx="532551" cy="4473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8DD191-9E19-36E3-EF00-90E40AC85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333" y="2983519"/>
            <a:ext cx="532551" cy="447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DC42B2-8DD9-7952-6B41-C8D62AC9A98C}"/>
                  </a:ext>
                </a:extLst>
              </p:cNvPr>
              <p:cNvSpPr txBox="1"/>
              <p:nvPr/>
            </p:nvSpPr>
            <p:spPr>
              <a:xfrm>
                <a:off x="4946259" y="3722490"/>
                <a:ext cx="278454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Reproduction: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DC42B2-8DD9-7952-6B41-C8D62AC9A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59" y="3722490"/>
                <a:ext cx="2784541" cy="830997"/>
              </a:xfrm>
              <a:prstGeom prst="rect">
                <a:avLst/>
              </a:prstGeom>
              <a:blipFill>
                <a:blip r:embed="rId7"/>
                <a:stretch>
                  <a:fillRect l="-3501" t="-7353" b="-9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583D4B-E6BC-9B19-8C92-3504E4F1400B}"/>
                  </a:ext>
                </a:extLst>
              </p:cNvPr>
              <p:cNvSpPr txBox="1"/>
              <p:nvPr/>
            </p:nvSpPr>
            <p:spPr>
              <a:xfrm>
                <a:off x="240730" y="1477772"/>
                <a:ext cx="72617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sz="2400" dirty="0"/>
                  <a:t> – density of population of mosquitoes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583D4B-E6BC-9B19-8C92-3504E4F14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0" y="1477772"/>
                <a:ext cx="7261731" cy="461665"/>
              </a:xfrm>
              <a:prstGeom prst="rect">
                <a:avLst/>
              </a:prstGeom>
              <a:blipFill>
                <a:blip r:embed="rId8"/>
                <a:stretch>
                  <a:fillRect l="-1091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F6C07-3D28-9917-C2C8-F852A618193E}"/>
                  </a:ext>
                </a:extLst>
              </p:cNvPr>
              <p:cNvSpPr txBox="1"/>
              <p:nvPr/>
            </p:nvSpPr>
            <p:spPr>
              <a:xfrm>
                <a:off x="4946259" y="6098514"/>
                <a:ext cx="7194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/>
                  <a:t>Aim:</a:t>
                </a:r>
                <a:r>
                  <a:rPr lang="en-GB" sz="2400" dirty="0"/>
                  <a:t> understand the behaviour of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as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F6C07-3D28-9917-C2C8-F852A618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59" y="6098514"/>
                <a:ext cx="7194738" cy="461665"/>
              </a:xfrm>
              <a:prstGeom prst="rect">
                <a:avLst/>
              </a:prstGeom>
              <a:blipFill>
                <a:blip r:embed="rId9"/>
                <a:stretch>
                  <a:fillRect l="-1270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een leaf with white text&#10;&#10;Description automatically generated">
            <a:extLst>
              <a:ext uri="{FF2B5EF4-FFF2-40B4-BE49-F238E27FC236}">
                <a16:creationId xmlns:a16="http://schemas.microsoft.com/office/drawing/2014/main" id="{F0907EA2-5643-1121-B7CA-36838E125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37D19A-114C-D6CC-B948-8D6244A61587}"/>
              </a:ext>
            </a:extLst>
          </p:cNvPr>
          <p:cNvSpPr txBox="1"/>
          <p:nvPr/>
        </p:nvSpPr>
        <p:spPr>
          <a:xfrm>
            <a:off x="250114" y="1934887"/>
            <a:ext cx="7028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propagation due to reproduction and diffusion</a:t>
            </a:r>
          </a:p>
        </p:txBody>
      </p:sp>
      <p:pic>
        <p:nvPicPr>
          <p:cNvPr id="24" name="Picture 23" descr="A drawing of a line with a curve&#10;&#10;Description automatically generated">
            <a:extLst>
              <a:ext uri="{FF2B5EF4-FFF2-40B4-BE49-F238E27FC236}">
                <a16:creationId xmlns:a16="http://schemas.microsoft.com/office/drawing/2014/main" id="{1F15EAC1-8534-24FC-8172-E0AE1B06C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64" y="4553486"/>
            <a:ext cx="2312382" cy="1327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4FE47-1461-85BE-B46C-0DAC546135B1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3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6" grpId="0"/>
      <p:bldP spid="18" grpId="0" animBg="1"/>
      <p:bldP spid="40" grpId="0"/>
      <p:bldP spid="42" grpId="0"/>
      <p:bldP spid="43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3900" dirty="0"/>
                  <a:t>Fisher-KPP equation (for </a:t>
                </a:r>
                <a14:m>
                  <m:oMath xmlns:m="http://schemas.openxmlformats.org/officeDocument/2006/math"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3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39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7508D-ED9A-07D1-7107-AC22F73A5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62247"/>
              </a:xfrm>
              <a:blipFill>
                <a:blip r:embed="rId4"/>
                <a:stretch>
                  <a:fillRect l="-1648" b="-8075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3C23AE-73CB-4780-784E-2373AD8803EB}"/>
                  </a:ext>
                </a:extLst>
              </p:cNvPr>
              <p:cNvSpPr txBox="1"/>
              <p:nvPr/>
            </p:nvSpPr>
            <p:spPr>
              <a:xfrm>
                <a:off x="4303059" y="1117089"/>
                <a:ext cx="3035322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3C23AE-73CB-4780-784E-2373AD880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059" y="1117089"/>
                <a:ext cx="3035322" cy="461665"/>
              </a:xfrm>
              <a:prstGeom prst="rect">
                <a:avLst/>
              </a:prstGeom>
              <a:blipFill>
                <a:blip r:embed="rId5"/>
                <a:stretch>
                  <a:fillRect b="-13924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0F79F-28CF-8920-B89B-AA41B9E233AD}"/>
                  </a:ext>
                </a:extLst>
              </p:cNvPr>
              <p:cNvSpPr txBox="1"/>
              <p:nvPr/>
            </p:nvSpPr>
            <p:spPr>
              <a:xfrm>
                <a:off x="426720" y="1707701"/>
                <a:ext cx="6923136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Question:  	how to find a speed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/>
                  <a:t> of propagation?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0F79F-28CF-8920-B89B-AA41B9E23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" y="1707701"/>
                <a:ext cx="6923136" cy="461665"/>
              </a:xfrm>
              <a:prstGeom prst="rect">
                <a:avLst/>
              </a:prstGeom>
              <a:blipFill>
                <a:blip r:embed="rId6"/>
                <a:stretch>
                  <a:fillRect l="-1230" t="-8974" b="-2692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video313841828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9411DB9-4B7B-C795-70E3-39867AB49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4599" y="2271252"/>
            <a:ext cx="8582801" cy="3540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E896A-A102-DD0A-6A11-8A6AD028261C}"/>
              </a:ext>
            </a:extLst>
          </p:cNvPr>
          <p:cNvSpPr txBox="1"/>
          <p:nvPr/>
        </p:nvSpPr>
        <p:spPr>
          <a:xfrm>
            <a:off x="219347" y="1117089"/>
            <a:ext cx="244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“Invasion” occurs!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912DD9-2ECA-E596-25CE-684880223445}"/>
              </a:ext>
            </a:extLst>
          </p:cNvPr>
          <p:cNvCxnSpPr>
            <a:cxnSpLocks/>
          </p:cNvCxnSpPr>
          <p:nvPr/>
        </p:nvCxnSpPr>
        <p:spPr>
          <a:xfrm flipH="1">
            <a:off x="8887968" y="2091843"/>
            <a:ext cx="324045" cy="736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6DEC10-E1D7-832B-8BC3-06FCB502B910}"/>
              </a:ext>
            </a:extLst>
          </p:cNvPr>
          <p:cNvSpPr txBox="1"/>
          <p:nvPr/>
        </p:nvSpPr>
        <p:spPr>
          <a:xfrm>
            <a:off x="9037615" y="1631872"/>
            <a:ext cx="3234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Travelling Wave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4B2288-A663-6586-4728-BA405DD8B115}"/>
                  </a:ext>
                </a:extLst>
              </p:cNvPr>
              <p:cNvSpPr txBox="1"/>
              <p:nvPr/>
            </p:nvSpPr>
            <p:spPr>
              <a:xfrm>
                <a:off x="9413128" y="2124901"/>
                <a:ext cx="27181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4B2288-A663-6586-4728-BA405DD8B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128" y="2124901"/>
                <a:ext cx="2718180" cy="461665"/>
              </a:xfrm>
              <a:prstGeom prst="rect">
                <a:avLst/>
              </a:prstGeom>
              <a:blipFill>
                <a:blip r:embed="rId8"/>
                <a:stretch>
                  <a:fillRect r="-224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460790-5A27-202E-E93D-FB27B00D57E5}"/>
                  </a:ext>
                </a:extLst>
              </p:cNvPr>
              <p:cNvSpPr txBox="1"/>
              <p:nvPr/>
            </p:nvSpPr>
            <p:spPr>
              <a:xfrm>
                <a:off x="10318384" y="2694736"/>
                <a:ext cx="18518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460790-5A27-202E-E93D-FB27B00D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384" y="2694736"/>
                <a:ext cx="185185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8D6BBF5-CB2B-10C2-62EC-0D3BDA9AC2A9}"/>
              </a:ext>
            </a:extLst>
          </p:cNvPr>
          <p:cNvSpPr txBox="1"/>
          <p:nvPr/>
        </p:nvSpPr>
        <p:spPr>
          <a:xfrm>
            <a:off x="119802" y="5811657"/>
            <a:ext cx="2598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Credit from</a:t>
            </a:r>
            <a:br>
              <a:rPr lang="en-GB" dirty="0"/>
            </a:br>
            <a:r>
              <a:rPr lang="en-GB" dirty="0">
                <a:hlinkClick r:id="rId10"/>
              </a:rPr>
              <a:t>https://visualpde.com/</a:t>
            </a:r>
            <a:endParaRPr lang="en-GB" dirty="0"/>
          </a:p>
          <a:p>
            <a:r>
              <a:rPr lang="en-GB" dirty="0"/>
              <a:t>It is a fun - enjoy!</a:t>
            </a:r>
          </a:p>
        </p:txBody>
      </p:sp>
      <p:pic>
        <p:nvPicPr>
          <p:cNvPr id="3" name="Picture 2" descr="A green leaf with white text&#10;&#10;Description automatically generated">
            <a:extLst>
              <a:ext uri="{FF2B5EF4-FFF2-40B4-BE49-F238E27FC236}">
                <a16:creationId xmlns:a16="http://schemas.microsoft.com/office/drawing/2014/main" id="{5AF7A868-6619-E360-88D1-4DEE79D7A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A49347-C3DF-3B65-61B1-CD7C75235960}"/>
              </a:ext>
            </a:extLst>
          </p:cNvPr>
          <p:cNvSpPr txBox="1"/>
          <p:nvPr/>
        </p:nvSpPr>
        <p:spPr>
          <a:xfrm>
            <a:off x="2578608" y="5836041"/>
            <a:ext cx="93451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Fisher, R.A., 1937. The wave of advance of advantageous genes. Annals of eugenics, 7(4), pp.355-369.</a:t>
            </a:r>
          </a:p>
          <a:p>
            <a:pPr marL="342900" indent="-342900">
              <a:buAutoNum type="arabicPeriod"/>
            </a:pPr>
            <a:r>
              <a:rPr lang="en-GB" sz="1600" dirty="0"/>
              <a:t>A.N. Kolmogorov, I.G. </a:t>
            </a:r>
            <a:r>
              <a:rPr lang="en-GB" sz="1600" dirty="0" err="1"/>
              <a:t>Petrovskii</a:t>
            </a:r>
            <a:r>
              <a:rPr lang="en-GB" sz="1600" dirty="0"/>
              <a:t> and N.S. </a:t>
            </a:r>
            <a:r>
              <a:rPr lang="en-GB" sz="1600" dirty="0" err="1"/>
              <a:t>Piskunov</a:t>
            </a:r>
            <a:r>
              <a:rPr lang="en-GB" sz="1600" dirty="0"/>
              <a:t>,  Etude de </a:t>
            </a:r>
            <a:r>
              <a:rPr lang="en-GB" sz="1600" dirty="0" err="1"/>
              <a:t>l'équation</a:t>
            </a:r>
            <a:r>
              <a:rPr lang="en-GB" sz="1600" dirty="0"/>
              <a:t> de la diffusion avec </a:t>
            </a:r>
            <a:r>
              <a:rPr lang="en-GB" sz="1600" dirty="0" err="1"/>
              <a:t>croissance</a:t>
            </a:r>
            <a:r>
              <a:rPr lang="en-GB" sz="1600" dirty="0"/>
              <a:t> de la </a:t>
            </a:r>
            <a:r>
              <a:rPr lang="en-GB" sz="1600" dirty="0" err="1"/>
              <a:t>quantité</a:t>
            </a:r>
            <a:r>
              <a:rPr lang="en-GB" sz="1600" dirty="0"/>
              <a:t> de matière et son application à un </a:t>
            </a:r>
            <a:r>
              <a:rPr lang="en-GB" sz="1600" dirty="0" err="1"/>
              <a:t>problème</a:t>
            </a:r>
            <a:r>
              <a:rPr lang="en-GB" sz="1600" dirty="0"/>
              <a:t> </a:t>
            </a:r>
            <a:r>
              <a:rPr lang="en-GB" sz="1600" dirty="0" err="1"/>
              <a:t>biologique</a:t>
            </a:r>
            <a:r>
              <a:rPr lang="en-GB" sz="1600" dirty="0"/>
              <a:t>, Bulletin </a:t>
            </a:r>
            <a:r>
              <a:rPr lang="en-GB" sz="1600" dirty="0" err="1"/>
              <a:t>Universite</a:t>
            </a:r>
            <a:r>
              <a:rPr lang="en-GB" sz="1600" dirty="0"/>
              <a:t> </a:t>
            </a:r>
            <a:r>
              <a:rPr lang="en-GB" sz="1600" dirty="0" err="1"/>
              <a:t>d’Etat</a:t>
            </a:r>
            <a:r>
              <a:rPr lang="en-GB" sz="1600" dirty="0"/>
              <a:t> a </a:t>
            </a:r>
            <a:r>
              <a:rPr lang="en-GB" sz="1600" dirty="0" err="1"/>
              <a:t>Moscou</a:t>
            </a:r>
            <a:r>
              <a:rPr lang="en-GB" sz="1600" dirty="0"/>
              <a:t>, Serie Internationale, section A 1, 1937, 1–26.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17B6-4817-0E21-6690-5D1157E90AFE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28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 animBg="1"/>
      <p:bldP spid="8" grpId="0"/>
      <p:bldP spid="11" grpId="0"/>
      <p:bldP spid="14" grpId="0"/>
      <p:bldP spid="20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10"/>
            <a:ext cx="12192000" cy="962247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3900" dirty="0"/>
              <a:t>Travelling wave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3C23AE-73CB-4780-784E-2373AD8803EB}"/>
                  </a:ext>
                </a:extLst>
              </p:cNvPr>
              <p:cNvSpPr txBox="1"/>
              <p:nvPr/>
            </p:nvSpPr>
            <p:spPr>
              <a:xfrm>
                <a:off x="3872426" y="1083202"/>
                <a:ext cx="3895249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/>
                  <a:t>1-dim Fisher KPP equation: </a:t>
                </a:r>
                <a:endParaRPr lang="ru-RU" sz="1100" dirty="0"/>
              </a:p>
              <a:p>
                <a:pPr algn="ctr"/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3C23AE-73CB-4780-784E-2373AD880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426" y="1083202"/>
                <a:ext cx="3895249" cy="830997"/>
              </a:xfrm>
              <a:prstGeom prst="rect">
                <a:avLst/>
              </a:prstGeom>
              <a:blipFill>
                <a:blip r:embed="rId2"/>
                <a:stretch>
                  <a:fillRect t="-5036" b="-7914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76DEC10-E1D7-832B-8BC3-06FCB502B910}"/>
              </a:ext>
            </a:extLst>
          </p:cNvPr>
          <p:cNvSpPr txBox="1"/>
          <p:nvPr/>
        </p:nvSpPr>
        <p:spPr>
          <a:xfrm>
            <a:off x="378245" y="2482165"/>
            <a:ext cx="3234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Travelling Wave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4B2288-A663-6586-4728-BA405DD8B115}"/>
                  </a:ext>
                </a:extLst>
              </p:cNvPr>
              <p:cNvSpPr txBox="1"/>
              <p:nvPr/>
            </p:nvSpPr>
            <p:spPr>
              <a:xfrm>
                <a:off x="449653" y="3041812"/>
                <a:ext cx="27181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4B2288-A663-6586-4728-BA405DD8B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3" y="3041812"/>
                <a:ext cx="2718180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460790-5A27-202E-E93D-FB27B00D57E5}"/>
                  </a:ext>
                </a:extLst>
              </p:cNvPr>
              <p:cNvSpPr txBox="1"/>
              <p:nvPr/>
            </p:nvSpPr>
            <p:spPr>
              <a:xfrm>
                <a:off x="1685142" y="3551918"/>
                <a:ext cx="17538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460790-5A27-202E-E93D-FB27B00D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142" y="3551918"/>
                <a:ext cx="175381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96CB0B-9D19-283D-EA03-3FBF943B2A05}"/>
                  </a:ext>
                </a:extLst>
              </p:cNvPr>
              <p:cNvSpPr txBox="1"/>
              <p:nvPr/>
            </p:nvSpPr>
            <p:spPr>
              <a:xfrm>
                <a:off x="8094123" y="2463532"/>
                <a:ext cx="30970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96CB0B-9D19-283D-EA03-3FBF943B2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123" y="2463532"/>
                <a:ext cx="309700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625FAF-AFD9-1A02-43B1-FF159D1DAEFF}"/>
                  </a:ext>
                </a:extLst>
              </p:cNvPr>
              <p:cNvSpPr txBox="1"/>
              <p:nvPr/>
            </p:nvSpPr>
            <p:spPr>
              <a:xfrm>
                <a:off x="8131378" y="3010503"/>
                <a:ext cx="3254994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625FAF-AFD9-1A02-43B1-FF159D1DA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78" y="3010503"/>
                <a:ext cx="3254994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88629D6-5C92-0E7F-13BC-0C17E838D823}"/>
              </a:ext>
            </a:extLst>
          </p:cNvPr>
          <p:cNvSpPr txBox="1"/>
          <p:nvPr/>
        </p:nvSpPr>
        <p:spPr>
          <a:xfrm>
            <a:off x="4481283" y="5341969"/>
            <a:ext cx="363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Take-home message 1: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F8A84-B3C0-4618-5E4C-913B8DD41F20}"/>
              </a:ext>
            </a:extLst>
          </p:cNvPr>
          <p:cNvSpPr txBox="1"/>
          <p:nvPr/>
        </p:nvSpPr>
        <p:spPr>
          <a:xfrm>
            <a:off x="515897" y="5851433"/>
            <a:ext cx="4092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FINDING TRAVELLING WAVE SOLUTIONS FOR PDE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47CC1A14-0B50-6EB7-7E9B-DE70D77E6CB9}"/>
              </a:ext>
            </a:extLst>
          </p:cNvPr>
          <p:cNvSpPr/>
          <p:nvPr/>
        </p:nvSpPr>
        <p:spPr>
          <a:xfrm>
            <a:off x="5332367" y="6119377"/>
            <a:ext cx="1327355" cy="27159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296AE8-9642-C7E7-8276-6BE5653BCE10}"/>
              </a:ext>
            </a:extLst>
          </p:cNvPr>
          <p:cNvSpPr txBox="1"/>
          <p:nvPr/>
        </p:nvSpPr>
        <p:spPr>
          <a:xfrm>
            <a:off x="7107590" y="5851433"/>
            <a:ext cx="485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FINDING HETEROCLINIC (HOMO-) ORBITS IN DYNAMICAL SYSTEM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B49D70-3DA9-8483-B0E0-74BD28BC25E0}"/>
              </a:ext>
            </a:extLst>
          </p:cNvPr>
          <p:cNvSpPr txBox="1">
            <a:spLocks/>
          </p:cNvSpPr>
          <p:nvPr/>
        </p:nvSpPr>
        <p:spPr>
          <a:xfrm>
            <a:off x="-1" y="5341969"/>
            <a:ext cx="12192000" cy="153493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AD83FA8-1AC7-8CBB-6D43-73A2136FDF86}"/>
              </a:ext>
            </a:extLst>
          </p:cNvPr>
          <p:cNvSpPr txBox="1">
            <a:spLocks/>
          </p:cNvSpPr>
          <p:nvPr/>
        </p:nvSpPr>
        <p:spPr>
          <a:xfrm>
            <a:off x="3962" y="5815552"/>
            <a:ext cx="12192000" cy="106931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4" name="Picture 3" descr="A green leaf with white text&#10;&#10;Description automatically generated">
            <a:extLst>
              <a:ext uri="{FF2B5EF4-FFF2-40B4-BE49-F238E27FC236}">
                <a16:creationId xmlns:a16="http://schemas.microsoft.com/office/drawing/2014/main" id="{8B00261D-DAF1-45D6-2CD2-D570CFE1E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89D84-72E4-1053-8A68-B433653A7D74}"/>
              </a:ext>
            </a:extLst>
          </p:cNvPr>
          <p:cNvSpPr txBox="1"/>
          <p:nvPr/>
        </p:nvSpPr>
        <p:spPr>
          <a:xfrm>
            <a:off x="515897" y="3689608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3C37566-37A9-3D2E-3804-3FD0F53C5861}"/>
              </a:ext>
            </a:extLst>
          </p:cNvPr>
          <p:cNvSpPr/>
          <p:nvPr/>
        </p:nvSpPr>
        <p:spPr>
          <a:xfrm>
            <a:off x="5583240" y="3275040"/>
            <a:ext cx="716972" cy="3530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EF4FF-65DC-CE9B-C2C4-512E6A543D6C}"/>
                  </a:ext>
                </a:extLst>
              </p:cNvPr>
              <p:cNvSpPr txBox="1"/>
              <p:nvPr/>
            </p:nvSpPr>
            <p:spPr>
              <a:xfrm>
                <a:off x="8297993" y="3926651"/>
                <a:ext cx="28147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=(1,0)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EF4FF-65DC-CE9B-C2C4-512E6A54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993" y="3926651"/>
                <a:ext cx="2814745" cy="830997"/>
              </a:xfrm>
              <a:prstGeom prst="rect">
                <a:avLst/>
              </a:prstGeom>
              <a:blipFill>
                <a:blip r:embed="rId8"/>
                <a:stretch>
                  <a:fillRect r="-433" b="-9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89669839-BB1A-025D-7333-AF2E896890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-7606"/>
                <a:ext cx="12192000" cy="962247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3900" dirty="0">
                    <a:ea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en-GB" sz="3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GB" sz="3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900" dirty="0"/>
                  <a:t>     Heteroclinic orbit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89669839-BB1A-025D-7333-AF2E89689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7606"/>
                <a:ext cx="12192000" cy="962247"/>
              </a:xfrm>
              <a:prstGeom prst="rect">
                <a:avLst/>
              </a:prstGeom>
              <a:blipFill>
                <a:blip r:embed="rId9"/>
                <a:stretch>
                  <a:fillRect b="-8075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B37E4C4-3B98-87B6-446C-110C735AFD28}"/>
              </a:ext>
            </a:extLst>
          </p:cNvPr>
          <p:cNvSpPr txBox="1"/>
          <p:nvPr/>
        </p:nvSpPr>
        <p:spPr>
          <a:xfrm>
            <a:off x="5332367" y="6387955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(sometimes)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A479056-43F0-AC4B-75DF-D572FD4D520F}"/>
              </a:ext>
            </a:extLst>
          </p:cNvPr>
          <p:cNvSpPr/>
          <p:nvPr/>
        </p:nvSpPr>
        <p:spPr>
          <a:xfrm>
            <a:off x="10947513" y="4011561"/>
            <a:ext cx="331840" cy="746087"/>
          </a:xfrm>
          <a:prstGeom prst="rightBrace">
            <a:avLst>
              <a:gd name="adj1" fmla="val 2907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940521-2BD1-EDBE-BF26-33E719B62481}"/>
              </a:ext>
            </a:extLst>
          </p:cNvPr>
          <p:cNvSpPr txBox="1"/>
          <p:nvPr/>
        </p:nvSpPr>
        <p:spPr>
          <a:xfrm>
            <a:off x="11279353" y="4025511"/>
            <a:ext cx="833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Fixed</a:t>
            </a:r>
          </a:p>
          <a:p>
            <a:r>
              <a:rPr lang="en-GB" sz="2000" dirty="0"/>
              <a:t>points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8EB14E-F052-3C92-6827-78CB9522E08A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19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  <p:bldP spid="14" grpId="0"/>
      <p:bldP spid="20" grpId="0"/>
      <p:bldP spid="3" grpId="0"/>
      <p:bldP spid="9" grpId="0"/>
      <p:bldP spid="12" grpId="0"/>
      <p:bldP spid="13" grpId="0"/>
      <p:bldP spid="15" grpId="0" animBg="1"/>
      <p:bldP spid="16" grpId="0"/>
      <p:bldP spid="17" grpId="0" animBg="1"/>
      <p:bldP spid="19" grpId="0" animBg="1"/>
      <p:bldP spid="5" grpId="0"/>
      <p:bldP spid="6" grpId="0" animBg="1"/>
      <p:bldP spid="7" grpId="0"/>
      <p:bldP spid="8" grpId="0" animBg="1"/>
      <p:bldP spid="10" grpId="0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leaf with white text&#10;&#10;Description automatically generated">
            <a:extLst>
              <a:ext uri="{FF2B5EF4-FFF2-40B4-BE49-F238E27FC236}">
                <a16:creationId xmlns:a16="http://schemas.microsoft.com/office/drawing/2014/main" id="{F00D7B20-E566-158E-7C9D-626FA2557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7B19861-27A4-186A-96D0-37B54A938E8C}"/>
              </a:ext>
            </a:extLst>
          </p:cNvPr>
          <p:cNvSpPr txBox="1">
            <a:spLocks/>
          </p:cNvSpPr>
          <p:nvPr/>
        </p:nvSpPr>
        <p:spPr>
          <a:xfrm>
            <a:off x="-1" y="195"/>
            <a:ext cx="12192000" cy="96224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900" dirty="0"/>
              <a:t>… looking for heteroclinic orbits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0229D6-E75A-2422-A239-A1B19B42C0B9}"/>
                  </a:ext>
                </a:extLst>
              </p:cNvPr>
              <p:cNvSpPr txBox="1"/>
              <p:nvPr/>
            </p:nvSpPr>
            <p:spPr>
              <a:xfrm>
                <a:off x="1823132" y="1523194"/>
                <a:ext cx="3272499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0229D6-E75A-2422-A239-A1B19B42C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132" y="1523194"/>
                <a:ext cx="3272499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93E66B-7672-9E24-53F5-44648E0B4812}"/>
                  </a:ext>
                </a:extLst>
              </p:cNvPr>
              <p:cNvSpPr txBox="1"/>
              <p:nvPr/>
            </p:nvSpPr>
            <p:spPr>
              <a:xfrm>
                <a:off x="7211211" y="1608345"/>
                <a:ext cx="28147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=(1,0)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93E66B-7672-9E24-53F5-44648E0B4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211" y="1608345"/>
                <a:ext cx="2814745" cy="830997"/>
              </a:xfrm>
              <a:prstGeom prst="rect">
                <a:avLst/>
              </a:prstGeom>
              <a:blipFill>
                <a:blip r:embed="rId4"/>
                <a:stretch>
                  <a:fillRect l="-216" r="-216" b="-9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EA97FE-75E9-3B95-8CAD-03276384FEAF}"/>
                  </a:ext>
                </a:extLst>
              </p:cNvPr>
              <p:cNvSpPr txBox="1"/>
              <p:nvPr/>
            </p:nvSpPr>
            <p:spPr>
              <a:xfrm>
                <a:off x="2605548" y="5575461"/>
                <a:ext cx="1451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∈(0,2)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EA97FE-75E9-3B95-8CAD-03276384F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48" y="5575461"/>
                <a:ext cx="1451488" cy="461665"/>
              </a:xfrm>
              <a:prstGeom prst="rect">
                <a:avLst/>
              </a:prstGeom>
              <a:blipFill>
                <a:blip r:embed="rId5"/>
                <a:stretch>
                  <a:fillRect r="-837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41D23-ACB9-CCE4-79A8-B8A3014B1C90}"/>
                  </a:ext>
                </a:extLst>
              </p:cNvPr>
              <p:cNvSpPr txBox="1"/>
              <p:nvPr/>
            </p:nvSpPr>
            <p:spPr>
              <a:xfrm>
                <a:off x="8159910" y="5575461"/>
                <a:ext cx="1802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∈[2,+∞)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41D23-ACB9-CCE4-79A8-B8A3014B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910" y="5575461"/>
                <a:ext cx="1802545" cy="461665"/>
              </a:xfrm>
              <a:prstGeom prst="rect">
                <a:avLst/>
              </a:prstGeom>
              <a:blipFill>
                <a:blip r:embed="rId6"/>
                <a:stretch>
                  <a:fillRect r="-678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E6311D-05B0-FA64-2086-C530695C05E2}"/>
                  </a:ext>
                </a:extLst>
              </p:cNvPr>
              <p:cNvSpPr txBox="1"/>
              <p:nvPr/>
            </p:nvSpPr>
            <p:spPr>
              <a:xfrm>
                <a:off x="4111099" y="926327"/>
                <a:ext cx="40846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sz="2400" dirty="0"/>
                  <a:t> – population density  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/>
                  <a:t>      – speed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E6311D-05B0-FA64-2086-C530695C0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099" y="926327"/>
                <a:ext cx="4084644" cy="830997"/>
              </a:xfrm>
              <a:prstGeom prst="rect">
                <a:avLst/>
              </a:prstGeom>
              <a:blipFill>
                <a:blip r:embed="rId7"/>
                <a:stretch>
                  <a:fillRect t="-5882" r="-1493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D4EB13-7F27-8B32-6C5C-476F235B61FB}"/>
                  </a:ext>
                </a:extLst>
              </p:cNvPr>
              <p:cNvSpPr txBox="1"/>
              <p:nvPr/>
            </p:nvSpPr>
            <p:spPr>
              <a:xfrm>
                <a:off x="1188983" y="6174658"/>
                <a:ext cx="43926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No orbit with restriction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D4EB13-7F27-8B32-6C5C-476F235B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83" y="6174658"/>
                <a:ext cx="4392613" cy="461665"/>
              </a:xfrm>
              <a:prstGeom prst="rect">
                <a:avLst/>
              </a:prstGeom>
              <a:blipFill>
                <a:blip r:embed="rId8"/>
                <a:stretch>
                  <a:fillRect l="-2080" t="-10526" r="-41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E3FAA0-CEDA-4E3B-B088-17544FFD573E}"/>
                  </a:ext>
                </a:extLst>
              </p:cNvPr>
              <p:cNvSpPr txBox="1"/>
              <p:nvPr/>
            </p:nvSpPr>
            <p:spPr>
              <a:xfrm>
                <a:off x="6422777" y="6174657"/>
                <a:ext cx="5346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For any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2,+∞</m:t>
                        </m:r>
                      </m:e>
                    </m:d>
                  </m:oMath>
                </a14:m>
                <a:r>
                  <a:rPr lang="en-GB" sz="2400" dirty="0"/>
                  <a:t> there exists an orbit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E3FAA0-CEDA-4E3B-B088-17544FFD5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77" y="6174657"/>
                <a:ext cx="5346913" cy="461665"/>
              </a:xfrm>
              <a:prstGeom prst="rect">
                <a:avLst/>
              </a:prstGeom>
              <a:blipFill>
                <a:blip r:embed="rId9"/>
                <a:stretch>
                  <a:fillRect l="-1824" t="-10526" r="-684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B8EE0C5-F94E-F00F-5F74-7D780F98A9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835" y="2508334"/>
            <a:ext cx="5088726" cy="3180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4F7E9-A981-B587-45B0-CFBBC0CC1A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591" y="2518299"/>
            <a:ext cx="5088726" cy="3180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C3CBB7-DE6F-C4DA-D209-2F44CBC5D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3879" y="2528288"/>
            <a:ext cx="5083177" cy="31769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181695-D7CB-C013-7902-6B8CAFEF54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4795" y="2415161"/>
            <a:ext cx="5258024" cy="32862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1B2B71-AB03-9CC6-749F-471957067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4664" y="2407514"/>
            <a:ext cx="5276416" cy="32977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EAB429-368A-6413-9A91-AE5382493BE7}"/>
              </a:ext>
            </a:extLst>
          </p:cNvPr>
          <p:cNvSpPr txBox="1"/>
          <p:nvPr/>
        </p:nvSpPr>
        <p:spPr>
          <a:xfrm>
            <a:off x="9934417" y="1631882"/>
            <a:ext cx="2086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 –  saddle 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766AA-6858-C9D8-44D4-AD740525451C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9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F8C620D-6386-4889-57C1-6A65437B9F79}"/>
              </a:ext>
            </a:extLst>
          </p:cNvPr>
          <p:cNvSpPr txBox="1"/>
          <p:nvPr/>
        </p:nvSpPr>
        <p:spPr>
          <a:xfrm>
            <a:off x="4481283" y="5341969"/>
            <a:ext cx="363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Take-home message 1: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D29F0C-501A-542D-B4E3-BDC42EE6B083}"/>
              </a:ext>
            </a:extLst>
          </p:cNvPr>
          <p:cNvSpPr txBox="1"/>
          <p:nvPr/>
        </p:nvSpPr>
        <p:spPr>
          <a:xfrm>
            <a:off x="515897" y="5851433"/>
            <a:ext cx="4092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FINDING TRAVELLING WAVE SOLUTIONS FOR PDES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8A99CE5E-B6F5-A063-1102-D24BE0538BA7}"/>
              </a:ext>
            </a:extLst>
          </p:cNvPr>
          <p:cNvSpPr/>
          <p:nvPr/>
        </p:nvSpPr>
        <p:spPr>
          <a:xfrm>
            <a:off x="5432322" y="6036100"/>
            <a:ext cx="13273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D7347-2141-CA8D-D16F-F46B36A2006E}"/>
              </a:ext>
            </a:extLst>
          </p:cNvPr>
          <p:cNvSpPr txBox="1"/>
          <p:nvPr/>
        </p:nvSpPr>
        <p:spPr>
          <a:xfrm>
            <a:off x="7107590" y="5851433"/>
            <a:ext cx="485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FINDING HOMO-/HETEROCLINIC ORBITS IN DYNAMICAL SYSTEMS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06794A2-271F-1C4F-E60A-81D1E9CFB196}"/>
              </a:ext>
            </a:extLst>
          </p:cNvPr>
          <p:cNvSpPr txBox="1">
            <a:spLocks/>
          </p:cNvSpPr>
          <p:nvPr/>
        </p:nvSpPr>
        <p:spPr>
          <a:xfrm>
            <a:off x="-1" y="5341969"/>
            <a:ext cx="12192000" cy="153493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327036B-469D-DC54-B2B1-F9FD4F0D2BA0}"/>
              </a:ext>
            </a:extLst>
          </p:cNvPr>
          <p:cNvSpPr txBox="1">
            <a:spLocks/>
          </p:cNvSpPr>
          <p:nvPr/>
        </p:nvSpPr>
        <p:spPr>
          <a:xfrm>
            <a:off x="3962" y="5815552"/>
            <a:ext cx="12192000" cy="106931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3" name="Picture 2" descr="A green leaf with white text&#10;&#10;Description automatically generated">
            <a:extLst>
              <a:ext uri="{FF2B5EF4-FFF2-40B4-BE49-F238E27FC236}">
                <a16:creationId xmlns:a16="http://schemas.microsoft.com/office/drawing/2014/main" id="{F00D7B20-E566-158E-7C9D-626FA2557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77B19861-27A4-186A-96D0-37B54A938E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195"/>
                <a:ext cx="12192000" cy="962247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3900" dirty="0"/>
                  <a:t>Travelling wave solution (TW)    </a:t>
                </a:r>
                <a14:m>
                  <m:oMath xmlns:m="http://schemas.openxmlformats.org/officeDocument/2006/math">
                    <m:r>
                      <a:rPr lang="en-GB" sz="3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GB" sz="3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900" dirty="0"/>
                  <a:t>   Heteroclinic orbit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77B19861-27A4-186A-96D0-37B54A938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95"/>
                <a:ext cx="12192000" cy="962247"/>
              </a:xfrm>
              <a:prstGeom prst="rect">
                <a:avLst/>
              </a:prstGeom>
              <a:blipFill>
                <a:blip r:embed="rId4"/>
                <a:stretch>
                  <a:fillRect l="-1648" b="-8075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EDC6C5-AEA8-BF68-16E1-65317FA6F465}"/>
                  </a:ext>
                </a:extLst>
              </p:cNvPr>
              <p:cNvSpPr txBox="1"/>
              <p:nvPr/>
            </p:nvSpPr>
            <p:spPr>
              <a:xfrm>
                <a:off x="348047" y="1063418"/>
                <a:ext cx="8138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There exists a family of TW parametrized by speed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∈[2,∞)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EDC6C5-AEA8-BF68-16E1-65317FA6F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7" y="1063418"/>
                <a:ext cx="8138318" cy="461665"/>
              </a:xfrm>
              <a:prstGeom prst="rect">
                <a:avLst/>
              </a:prstGeom>
              <a:blipFill>
                <a:blip r:embed="rId5"/>
                <a:stretch>
                  <a:fillRect l="-97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225C57-4373-3FBC-070D-EF5A021BCC41}"/>
                  </a:ext>
                </a:extLst>
              </p:cNvPr>
              <p:cNvSpPr txBox="1"/>
              <p:nvPr/>
            </p:nvSpPr>
            <p:spPr>
              <a:xfrm>
                <a:off x="153732" y="4363843"/>
                <a:ext cx="122929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If initial data has compact support, then the limiting TW has speed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sz="2400" dirty="0"/>
                  <a:t> (the minimal speed)</a:t>
                </a:r>
                <a:br>
                  <a:rPr lang="en-GB" sz="2400" dirty="0"/>
                </a:br>
                <a:r>
                  <a:rPr lang="en-GB" sz="2400" dirty="0"/>
                  <a:t>Proof of convergence of solution to the TW is a PDE stuff…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225C57-4373-3FBC-070D-EF5A021BC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32" y="4363843"/>
                <a:ext cx="12292960" cy="830997"/>
              </a:xfrm>
              <a:prstGeom prst="rect">
                <a:avLst/>
              </a:prstGeom>
              <a:blipFill>
                <a:blip r:embed="rId6"/>
                <a:stretch>
                  <a:fillRect l="-645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6586E3F7-0EB4-D3D4-3159-C7F9C0AA7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4" y="1998666"/>
            <a:ext cx="5466736" cy="2353259"/>
          </a:xfrm>
          <a:prstGeom prst="rect">
            <a:avLst/>
          </a:prstGeom>
        </p:spPr>
      </p:pic>
      <p:pic>
        <p:nvPicPr>
          <p:cNvPr id="14" name="Picture 13" descr="A diagram of a graph&#10;&#10;Description automatically generated">
            <a:extLst>
              <a:ext uri="{FF2B5EF4-FFF2-40B4-BE49-F238E27FC236}">
                <a16:creationId xmlns:a16="http://schemas.microsoft.com/office/drawing/2014/main" id="{36B4F8CE-AB6F-1E40-33C5-CBA775D80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09" y="1613438"/>
            <a:ext cx="4269504" cy="2738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63481-6F6C-A890-9C5C-809A3F3CC26B}"/>
              </a:ext>
            </a:extLst>
          </p:cNvPr>
          <p:cNvSpPr txBox="1"/>
          <p:nvPr/>
        </p:nvSpPr>
        <p:spPr>
          <a:xfrm>
            <a:off x="10505072" y="1107595"/>
            <a:ext cx="158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6E652-7D3D-D77C-C4D2-0308704B5F74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6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508D-ED9A-07D1-7107-AC22F73A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2247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dirty="0"/>
              <a:t>Example 2: motivation from oil recovery</a:t>
            </a:r>
          </a:p>
        </p:txBody>
      </p:sp>
      <p:pic>
        <p:nvPicPr>
          <p:cNvPr id="5" name="Picture 4" descr="A diagram of a well&#10;&#10;Description automatically generated">
            <a:extLst>
              <a:ext uri="{FF2B5EF4-FFF2-40B4-BE49-F238E27FC236}">
                <a16:creationId xmlns:a16="http://schemas.microsoft.com/office/drawing/2014/main" id="{45E97ADB-E0B5-6F27-1A96-8B5DC3AA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09" y="1423912"/>
            <a:ext cx="9674941" cy="3418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8D375-CC17-49C4-1530-0CD4C657BC28}"/>
              </a:ext>
            </a:extLst>
          </p:cNvPr>
          <p:cNvSpPr txBox="1"/>
          <p:nvPr/>
        </p:nvSpPr>
        <p:spPr>
          <a:xfrm>
            <a:off x="432618" y="962247"/>
            <a:ext cx="11238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We are interested in the mathematical model of oil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95A8FF-9732-C5C3-2B57-47A9F5B9282A}"/>
                  </a:ext>
                </a:extLst>
              </p:cNvPr>
              <p:cNvSpPr txBox="1"/>
              <p:nvPr/>
            </p:nvSpPr>
            <p:spPr>
              <a:xfrm>
                <a:off x="653843" y="4842209"/>
                <a:ext cx="1123827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Porous media (averaged models of flow) </a:t>
                </a:r>
                <a:br>
                  <a:rPr lang="en-GB" sz="2400" dirty="0"/>
                </a:br>
                <a:endParaRPr lang="en-GB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Unknown variables: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– the averaged</a:t>
                </a:r>
                <a:r>
                  <a:rPr lang="ru-RU" sz="2400" dirty="0"/>
                  <a:t> </a:t>
                </a:r>
                <a:r>
                  <a:rPr lang="en-GB" sz="2400" dirty="0"/>
                  <a:t>oil concentration in representative volume</a:t>
                </a:r>
              </a:p>
              <a:p>
                <a:r>
                  <a:rPr lang="en-GB" sz="2400" dirty="0"/>
                  <a:t>		             </a:t>
                </a:r>
                <a14:m>
                  <m:oMath xmlns:m="http://schemas.openxmlformats.org/officeDocument/2006/math"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– the average water (gas) concentration in small volume</a:t>
                </a:r>
                <a:br>
                  <a:rPr lang="en-GB" sz="2400" dirty="0"/>
                </a:br>
                <a:endParaRPr lang="en-GB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Relatively small speeds (0.3 meters per day): Navier-Stokes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dirty="0"/>
                  <a:t> Darcy’s law  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95A8FF-9732-C5C3-2B57-47A9F5B92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3" y="4842209"/>
                <a:ext cx="11238272" cy="1938992"/>
              </a:xfrm>
              <a:prstGeom prst="rect">
                <a:avLst/>
              </a:prstGeom>
              <a:blipFill>
                <a:blip r:embed="rId3"/>
                <a:stretch>
                  <a:fillRect l="-705" t="-2516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een leaf with white text&#10;&#10;Description automatically generated">
            <a:extLst>
              <a:ext uri="{FF2B5EF4-FFF2-40B4-BE49-F238E27FC236}">
                <a16:creationId xmlns:a16="http://schemas.microsoft.com/office/drawing/2014/main" id="{7B3CF889-24A4-01BB-32C6-4D5DE6AD8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13" y="105241"/>
            <a:ext cx="1141391" cy="661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26754-8974-0C33-75F2-819DBE09F959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72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8F2ACE-4CEB-D1B9-5CA4-1CB8B89A1632}"/>
                  </a:ext>
                </a:extLst>
              </p:cNvPr>
              <p:cNvSpPr txBox="1"/>
              <p:nvPr/>
            </p:nvSpPr>
            <p:spPr>
              <a:xfrm>
                <a:off x="6836921" y="6027003"/>
                <a:ext cx="491262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gas concentration (blue </a:t>
                </a:r>
                <a:r>
                  <a:rPr lang="en-GB" sz="2400" dirty="0" err="1">
                    <a:solidFill>
                      <a:schemeClr val="bg1"/>
                    </a:solidFill>
                  </a:rPr>
                  <a:t>color</a:t>
                </a:r>
                <a:r>
                  <a:rPr lang="en-GB" sz="2400" dirty="0">
                    <a:solidFill>
                      <a:schemeClr val="bg1"/>
                    </a:solidFill>
                  </a:rPr>
                  <a:t>)</a:t>
                </a:r>
                <a:br>
                  <a:rPr lang="en-GB" sz="24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– oil concentration (red </a:t>
                </a:r>
                <a:r>
                  <a:rPr lang="en-GB" sz="2400" dirty="0" err="1">
                    <a:solidFill>
                      <a:schemeClr val="bg1"/>
                    </a:solidFill>
                  </a:rPr>
                  <a:t>color</a:t>
                </a:r>
                <a:r>
                  <a:rPr lang="en-GB" sz="24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8F2ACE-4CEB-D1B9-5CA4-1CB8B89A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921" y="6027003"/>
                <a:ext cx="4912627" cy="830997"/>
              </a:xfrm>
              <a:prstGeom prst="rect">
                <a:avLst/>
              </a:prstGeom>
              <a:blipFill>
                <a:blip r:embed="rId5"/>
                <a:stretch>
                  <a:fillRect t="-5882" r="-124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32FB6B-27A0-51B4-36C3-9AC96D081FAE}"/>
              </a:ext>
            </a:extLst>
          </p:cNvPr>
          <p:cNvSpPr txBox="1"/>
          <p:nvPr/>
        </p:nvSpPr>
        <p:spPr>
          <a:xfrm>
            <a:off x="11797796" y="6396335"/>
            <a:ext cx="2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8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A08AF-3BF6-D9A0-B5BA-DD2D1D0D4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3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3141</Words>
  <Application>Microsoft Office PowerPoint</Application>
  <PresentationFormat>Widescreen</PresentationFormat>
  <Paragraphs>422</Paragraphs>
  <Slides>26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Linux Libertine</vt:lpstr>
      <vt:lpstr>Roboto</vt:lpstr>
      <vt:lpstr>Office Theme</vt:lpstr>
      <vt:lpstr>Travelling waves: dynamical perspective</vt:lpstr>
      <vt:lpstr>AIM: show how dynamical systems can help PDEs</vt:lpstr>
      <vt:lpstr>Example 1: population dynamics</vt:lpstr>
      <vt:lpstr>Fisher-KPP equation (for x∈R)</vt:lpstr>
      <vt:lpstr>Travelling wave solution </vt:lpstr>
      <vt:lpstr>PowerPoint Presentation</vt:lpstr>
      <vt:lpstr>PowerPoint Presentation</vt:lpstr>
      <vt:lpstr>Example 2: motivation from oil recovery</vt:lpstr>
      <vt:lpstr>PowerPoint Presentation</vt:lpstr>
      <vt:lpstr>PowerPoint Presentation</vt:lpstr>
      <vt:lpstr>Linear growth of the mixing zone</vt:lpstr>
      <vt:lpstr>“Toy” model of gravitational fingering</vt:lpstr>
      <vt:lpstr>Two-tubes model (with gravity)</vt:lpstr>
      <vt:lpstr>Two-tubes model (with gravity)</vt:lpstr>
      <vt:lpstr>Two-tubes model (with gravity)</vt:lpstr>
      <vt:lpstr>Main result</vt:lpstr>
      <vt:lpstr>… a vida está russa (…ou ruça?) …</vt:lpstr>
      <vt:lpstr>Simple example</vt:lpstr>
      <vt:lpstr>Geometric singular perturbation theory (GSPT)</vt:lpstr>
      <vt:lpstr>Normally hyperbolic manifolds (“fast-slow” version)</vt:lpstr>
      <vt:lpstr>Fenichel’s theorem (``fast-slow’’ version)</vt:lpstr>
      <vt:lpstr>Travelling wave dynamical system: GSPT</vt:lpstr>
      <vt:lpstr>Somos o pé-quente! (=Temos sorte!)</vt:lpstr>
      <vt:lpstr>What do we NOT know and would be great to know?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Shock waves in conservation laws: dynamical perspective</dc:title>
  <dc:creator>Yulia Petrova</dc:creator>
  <cp:lastModifiedBy>Yulia Petrova</cp:lastModifiedBy>
  <cp:revision>75</cp:revision>
  <dcterms:created xsi:type="dcterms:W3CDTF">2023-09-09T02:26:13Z</dcterms:created>
  <dcterms:modified xsi:type="dcterms:W3CDTF">2023-09-23T22:32:54Z</dcterms:modified>
</cp:coreProperties>
</file>